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9"/>
  </p:notesMasterIdLst>
  <p:sldIdLst>
    <p:sldId id="328" r:id="rId2"/>
    <p:sldId id="424" r:id="rId3"/>
    <p:sldId id="311" r:id="rId4"/>
    <p:sldId id="305" r:id="rId5"/>
    <p:sldId id="306" r:id="rId6"/>
    <p:sldId id="326" r:id="rId7"/>
    <p:sldId id="312" r:id="rId8"/>
    <p:sldId id="304" r:id="rId9"/>
    <p:sldId id="323" r:id="rId10"/>
    <p:sldId id="407" r:id="rId11"/>
    <p:sldId id="360" r:id="rId12"/>
    <p:sldId id="406" r:id="rId13"/>
    <p:sldId id="420" r:id="rId14"/>
    <p:sldId id="421" r:id="rId15"/>
    <p:sldId id="422" r:id="rId16"/>
    <p:sldId id="423" r:id="rId17"/>
    <p:sldId id="296" r:id="rId18"/>
    <p:sldId id="332" r:id="rId19"/>
    <p:sldId id="425" r:id="rId20"/>
    <p:sldId id="408" r:id="rId21"/>
    <p:sldId id="409" r:id="rId22"/>
    <p:sldId id="410" r:id="rId23"/>
    <p:sldId id="380" r:id="rId24"/>
    <p:sldId id="382" r:id="rId25"/>
    <p:sldId id="411" r:id="rId26"/>
    <p:sldId id="362" r:id="rId27"/>
    <p:sldId id="365" r:id="rId28"/>
    <p:sldId id="369" r:id="rId29"/>
    <p:sldId id="373" r:id="rId30"/>
    <p:sldId id="412" r:id="rId31"/>
    <p:sldId id="417" r:id="rId32"/>
    <p:sldId id="418" r:id="rId33"/>
    <p:sldId id="419" r:id="rId34"/>
    <p:sldId id="413" r:id="rId35"/>
    <p:sldId id="414" r:id="rId36"/>
    <p:sldId id="415" r:id="rId37"/>
    <p:sldId id="416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697A96-5E0D-CA58-10B9-9B5359F1693B}" v="604" dt="2024-10-28T15:46:41.002"/>
    <p1510:client id="{94F404DF-14A3-DC39-B590-DCD1D005A275}" v="2566" dt="2024-10-28T01:14:52.4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5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0-28T01:15:16.8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27675 7149 16383 0 0,'-3'0'0'0'0,"-13"4"0"0"0,-13 8 0 0 0,-18 5 0 0 0,-13 8 0 0 0,-16 6 0 0 0,-6 6 0 0 0,-9 3 0 0 0,-5-2 0 0 0,3 1 0 0 0,11-3 0 0 0,12-8 0 0 0,14-5 0 0 0,13-3 0 0 0,11-5 0 0 0,6-4 0 0 0,5-2 0 0 0,2 3 0 0 0,0 1 0 0 0,-3 4 0 0 0,-9 5 0 0 0,-10 6 0 0 0,-9 2 0 0 0,-6 11 0 0 0,-9 4 0 0 0,-3 3 0 0 0,-2 1 0 0 0,4 5 0 0 0,7 1 0 0 0,2-1 0 0 0,7-3 0 0 0,1 1 0 0 0,2 2 0 0 0,6 3 0 0 0,2 2 0 0 0,0 6 0 0 0,0-1 0 0 0,0 6 0 0 0,2 7 0 0 0,1 0 0 0 0,-1 1 0 0 0,2 6 0 0 0,3 3 0 0 0,1-3 0 0 0,1-4 0 0 0,3-2 0 0 0,1-3 0 0 0,3-8 0 0 0,1-7 0 0 0,4 0 0 0 0,-2 4 0 0 0,3 3 0 0 0,0 0 0 0 0,0 3 0 0 0,2 1 0 0 0,1 6 0 0 0,2 8 0 0 0,4 3 0 0 0,2 10 0 0 0,3 1 0 0 0,2 6 0 0 0,1-4 0 0 0,0-1 0 0 0,1-4 0 0 0,0 1 0 0 0,-1-3 0 0 0,4 2 0 0 0,1-2 0 0 0,3-2 0 0 0,4-7 0 0 0,0-2 0 0 0,2-2 0 0 0,1 1 0 0 0,3-4 0 0 0,1-4 0 0 0,1-3 0 0 0,-2-4 0 0 0,2-5 0 0 0,-2-7 0 0 0,0-1 0 0 0,0 0 0 0 0,1-1 0 0 0,0-3 0 0 0,1-6 0 0 0,4-7 0 0 0,-1-6 0 0 0,-2-9 0 0 0,-5-4 0 0 0,0-5 0 0 0,3-1 0 0 0,3-3 0 0 0,0 8 0 0 0,12 12 0 0 0,11 11 0 0 0,7 7 0 0 0,11 6 0 0 0,1-2 0 0 0,4-4 0 0 0,-2-5 0 0 0,-5-6 0 0 0,-6-10 0 0 0,-9-9 0 0 0,-8-7 0 0 0,0-6 0 0 0,4-3 0 0 0,10-2 0 0 0,10 0 0 0 0,13-1 0 0 0,11 0 0 0 0,13 1 0 0 0,7 0 0 0 0,4 1 0 0 0,2 0 0 0 0,-5 0 0 0 0,-9 0 0 0 0,-11 0 0 0 0,-9 0 0 0 0,-11 0 0 0 0,-9 0 0 0 0,-8 0 0 0 0,-5-4 0 0 0,1-4 0 0 0,3-5 0 0 0,4-7 0 0 0,4-8 0 0 0,0-2 0 0 0,4-4 0 0 0,-1-6 0 0 0,4-4 0 0 0,-3-2 0 0 0,-3-3 0 0 0,-5 2 0 0 0,-8 6 0 0 0,-11 7 0 0 0,-8 5 0 0 0,-5 0 0 0 0,5-5 0 0 0,1-9 0 0 0,4-6 0 0 0,7-11 0 0 0,8-8 0 0 0,11-15 0 0 0,2-8 0 0 0,6-10 0 0 0,-1-1 0 0 0,0 1 0 0 0,-5 0 0 0 0,-4 7 0 0 0,-5 4 0 0 0,-7 4 0 0 0,-4-2 0 0 0,-1 0 0 0 0,0-7 0 0 0,-6-5 0 0 0,-2-15 0 0 0,-5-9 0 0 0,-1-9 0 0 0,0-10 0 0 0,-4-10 0 0 0,-6-4 0 0 0,-5 3 0 0 0,-4 3 0 0 0,-3 5 0 0 0,-2 9 0 0 0,-1 11 0 0 0,-3 11 0 0 0,-6 12 0 0 0,-4 8 0 0 0,-3 7 0 0 0,-2 3 0 0 0,-3-1 0 0 0,-3-5 0 0 0,-9-1 0 0 0,-9-6 0 0 0,-5-9 0 0 0,-5-3 0 0 0,-4-2 0 0 0,4 8 0 0 0,7 15 0 0 0,12 18 0 0 0,8 21 0 0 0,1 16 0 0 0,-3 10 0 0 0,-6 2 0 0 0,-10-6 0 0 0,1-6 0 0 0,-5-4 0 0 0,0-2 0 0 0,4 4 0 0 0,6 10 0 0 0,5 8 0 0 0,-1 4 0 0 0,-7 1 0 0 0,-14-1 0 0 0,-8-2 0 0 0,-9-1 0 0 0,2-3 0 0 0,5 0 0 0 0,7-1 0 0 0,9 4 0 0 0,-2 4 0 0 0,-16 4 0 0 0,-19 4 0 0 0,-21 3 0 0 0,-16 2 0 0 0,-17 0 0 0 0,-9 1 0 0 0,-8 0 0 0 0,-3 0 0 0 0,4 3 0 0 0,11 1 0 0 0,19 0 0 0 0,31-2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0-28T01:15:16.8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15314 8059 16383 0 0,'-4'0'0'0'0,"-4"-3"0"0"0,-5-6 0 0 0,-21-11 0 0 0,-31-13 0 0 0,-26-12 0 0 0,-22-10 0 0 0,-13-1 0 0 0,-12 0 0 0 0,-2 4 0 0 0,-1 6 0 0 0,7 4 0 0 0,12 9 0 0 0,15 7 0 0 0,19 7 0 0 0,10 4 0 0 0,15 4 0 0 0,10 5 0 0 0,4 2 0 0 0,0 2 0 0 0,0 2 0 0 0,-5 1 0 0 0,-5 0 0 0 0,-10 0 0 0 0,-8-1 0 0 0,-12 1 0 0 0,-13 3 0 0 0,-6 4 0 0 0,-4 2 0 0 0,-1 1 0 0 0,2 4 0 0 0,1 2 0 0 0,1 6 0 0 0,5-2 0 0 0,6 4 0 0 0,5 1 0 0 0,8 2 0 0 0,7-2 0 0 0,2-3 0 0 0,4 2 0 0 0,7 1 0 0 0,3-1 0 0 0,6-1 0 0 0,1 3 0 0 0,-1 3 0 0 0,2 5 0 0 0,3-1 0 0 0,-1 2 0 0 0,-2 5 0 0 0,-3 10 0 0 0,-5 7 0 0 0,-4 1 0 0 0,-5 5 0 0 0,-5 2 0 0 0,0 1 0 0 0,-1 0 0 0 0,1-1 0 0 0,3 3 0 0 0,-1 0 0 0 0,6 0 0 0 0,-1-5 0 0 0,-3 1 0 0 0,1 3 0 0 0,0 2 0 0 0,3-4 0 0 0,-2-3 0 0 0,7-4 0 0 0,4-2 0 0 0,4 0 0 0 0,1 2 0 0 0,7 0 0 0 0,-1 6 0 0 0,2 6 0 0 0,0 2 0 0 0,2-2 0 0 0,5 3 0 0 0,4 2 0 0 0,2 7 0 0 0,3 7 0 0 0,2 3 0 0 0,4 6 0 0 0,1 6 0 0 0,4 5 0 0 0,3 3 0 0 0,4 4 0 0 0,3 2 0 0 0,4 8 0 0 0,-1 3 0 0 0,0 12 0 0 0,2 14 0 0 0,1 13 0 0 0,1 10 0 0 0,1 0 0 0 0,8 2 0 0 0,10-5 0 0 0,9-6 0 0 0,4-12 0 0 0,4-14 0 0 0,7-13 0 0 0,4-8 0 0 0,4-7 0 0 0,6-1 0 0 0,7-2 0 0 0,4 4 0 0 0,6 5 0 0 0,0-1 0 0 0,3 7 0 0 0,7 5 0 0 0,4-3 0 0 0,5-10 0 0 0,-2-13 0 0 0,-2-15 0 0 0,-5-16 0 0 0,-5-13 0 0 0,1-10 0 0 0,3-11 0 0 0,9-9 0 0 0,7-3 0 0 0,12-2 0 0 0,13 0 0 0 0,15-4 0 0 0,8 1 0 0 0,13-3 0 0 0,8 1 0 0 0,5-4 0 0 0,1-4 0 0 0,-2-5 0 0 0,-2-4 0 0 0,3-3 0 0 0,-3-6 0 0 0,4-9 0 0 0,18-18 0 0 0,27-24 0 0 0,24-22 0 0 0,18-19 0 0 0,-6-12 0 0 0,-18 2 0 0 0,-24 4 0 0 0,-22 2 0 0 0,-25 6 0 0 0,-23 8 0 0 0,-17 2 0 0 0,-16 6 0 0 0,-11 6 0 0 0,-8 1 0 0 0,-4-2 0 0 0,-4-7 0 0 0,1-1 0 0 0,-1-8 0 0 0,5-8 0 0 0,2-1 0 0 0,0-6 0 0 0,0-7 0 0 0,-5 1 0 0 0,-1-3 0 0 0,-8 3 0 0 0,-6 3 0 0 0,-11 0 0 0 0,-7-6 0 0 0,-6-2 0 0 0,-10-7 0 0 0,-10-8 0 0 0,-10-8 0 0 0,-11-12 0 0 0,-13-10 0 0 0,-12-11 0 0 0,-6-4 0 0 0,-5 1 0 0 0,-1 10 0 0 0,-2 13 0 0 0,2 15 0 0 0,3 8 0 0 0,0 5 0 0 0,-3 5 0 0 0,-2-3 0 0 0,-9-3 0 0 0,-12-12 0 0 0,-14-9 0 0 0,-17-9 0 0 0,-11-3 0 0 0,-3 3 0 0 0,1 9 0 0 0,7 9 0 0 0,9 11 0 0 0,12 21 0 0 0,10 20 0 0 0,13 17 0 0 0,12 17 0 0 0,8 12 0 0 0,2 9 0 0 0,2 6 0 0 0,-1 3 0 0 0,-4 5 0 0 0,-4 1 0 0 0,-6-5 0 0 0,-4-2 0 0 0,-4-2 0 0 0,1-4 0 0 0,7-1 0 0 0,5 0 0 0 0,10 1 0 0 0,5 1 0 0 0,7 2 0 0 0,1 1 0 0 0,4 0 0 0 0,-1-2 0 0 0,-2-2 0 0 0,-6-3 0 0 0,-8 0 0 0 0,-9-7 0 0 0,-14-3 0 0 0,-9-3 0 0 0,5 5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3E34E-BB10-4657-9EAF-E454C14097C5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3AB57-57DE-446F-9D26-1084B1F85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54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/>
              <a:t>Telescopes in our backyard set up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,Sans-Serif"/>
              <a:buChar char="•"/>
            </a:pPr>
            <a:r>
              <a:rPr lang="en-US"/>
              <a:t>Telescopes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buFont typeface="Arial,Sans-Serif"/>
              <a:buChar char="•"/>
            </a:pPr>
            <a:r>
              <a:rPr lang="en-US"/>
              <a:t>10” f/4.6 home- made Lurie-Houghton telescope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buFont typeface="Arial,Sans-Serif"/>
              <a:buChar char="•"/>
            </a:pPr>
            <a:r>
              <a:rPr lang="en-US"/>
              <a:t>10” F/4 Meade Schmidt-Newtonian (SN10)</a:t>
            </a:r>
          </a:p>
          <a:p>
            <a:pPr lvl="3">
              <a:lnSpc>
                <a:spcPct val="90000"/>
              </a:lnSpc>
              <a:spcBef>
                <a:spcPts val="500"/>
              </a:spcBef>
              <a:buFont typeface="Arial,Sans-Serif"/>
              <a:buChar char="•"/>
            </a:pPr>
            <a:r>
              <a:rPr lang="en-US"/>
              <a:t>The SN10 replaced a 10” f/6.3 Meade Schmidt-Cassegrain (with focal reducer)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,Sans-Serif"/>
              <a:buChar char="•"/>
            </a:pPr>
            <a:r>
              <a:rPr lang="en-US"/>
              <a:t>The Lurie-Houghton is in a 10’ rotating dome and is the reference scope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,Sans-Serif"/>
              <a:buChar char="•"/>
            </a:pPr>
            <a:r>
              <a:rPr lang="en-US"/>
              <a:t>The Schmidt-Newtonian is mounted on external piers depending on the baseline in use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buFont typeface="Arial,Sans-Serif"/>
              <a:buChar char="•"/>
            </a:pPr>
            <a:r>
              <a:rPr lang="en-US"/>
              <a:t>There are pier locations for 3.3 m, 10 m, and 24m baselines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/>
              <a:t>The telescopes need to be guided over the course of the night to keep the star under study on the fiber optic cable to maintain a high count rate.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3AB57-57DE-446F-9D26-1084B1F850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96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C67FE-4C41-6A4E-81C8-CC051D68090E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9318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C67FE-4C41-6A4E-81C8-CC051D68090E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5546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C67FE-4C41-6A4E-81C8-CC051D68090E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3724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C67FE-4C41-6A4E-81C8-CC051D68090E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3903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C67FE-4C41-6A4E-81C8-CC051D68090E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5042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C67FE-4C41-6A4E-81C8-CC051D68090E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6741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C67FE-4C41-6A4E-81C8-CC051D68090E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4861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C67FE-4C41-6A4E-81C8-CC051D68090E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02033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C67FE-4C41-6A4E-81C8-CC051D68090E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7049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C67FE-4C41-6A4E-81C8-CC051D68090E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6854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C67FE-4C41-6A4E-81C8-CC051D68090E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772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C67FE-4C41-6A4E-81C8-CC051D68090E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877BC-3382-1A45-B7E3-15F6F5E36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87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customXml" Target="../ink/ink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ainting of a starry night">
            <a:extLst>
              <a:ext uri="{FF2B5EF4-FFF2-40B4-BE49-F238E27FC236}">
                <a16:creationId xmlns:a16="http://schemas.microsoft.com/office/drawing/2014/main" id="{62D0D7E4-F93E-3306-C8CA-225C9FBF6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B3951CF-2FCB-0D12-870C-912495A9D7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092472"/>
            <a:ext cx="4974956" cy="165576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800" dirty="0"/>
              <a:t>With 10” backyard telescopes</a:t>
            </a:r>
          </a:p>
          <a:p>
            <a:r>
              <a:rPr lang="en-US" sz="2800" dirty="0"/>
              <a:t>Tom Mozdzen, Rick Scott, Phil Mauskopf</a:t>
            </a:r>
            <a:endParaRPr lang="en-US" sz="2800" dirty="0">
              <a:ea typeface="Calibri"/>
              <a:cs typeface="Calibri"/>
            </a:endParaRPr>
          </a:p>
          <a:p>
            <a:r>
              <a:rPr lang="en-US" sz="2800" dirty="0"/>
              <a:t>October 30, 2024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F08FC2-1A50-E52F-6B7E-B0007860F1BC}"/>
              </a:ext>
            </a:extLst>
          </p:cNvPr>
          <p:cNvSpPr/>
          <p:nvPr/>
        </p:nvSpPr>
        <p:spPr>
          <a:xfrm>
            <a:off x="395205" y="247973"/>
            <a:ext cx="7082727" cy="6896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Intensity Interferometry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C06EDB-0956-C314-74DC-73AF2F66D939}"/>
              </a:ext>
            </a:extLst>
          </p:cNvPr>
          <p:cNvSpPr/>
          <p:nvPr/>
        </p:nvSpPr>
        <p:spPr>
          <a:xfrm rot="18469643">
            <a:off x="4587498" y="5788617"/>
            <a:ext cx="573438" cy="185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716DA0-22D9-E114-3C05-6FD7BDE9EC43}"/>
              </a:ext>
            </a:extLst>
          </p:cNvPr>
          <p:cNvSpPr/>
          <p:nvPr/>
        </p:nvSpPr>
        <p:spPr>
          <a:xfrm>
            <a:off x="4912963" y="5920353"/>
            <a:ext cx="61993" cy="5114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1DDB724-185D-451A-ADE1-FB1647AB5A32}"/>
              </a:ext>
            </a:extLst>
          </p:cNvPr>
          <p:cNvCxnSpPr>
            <a:cxnSpLocks/>
          </p:cNvCxnSpPr>
          <p:nvPr/>
        </p:nvCxnSpPr>
        <p:spPr>
          <a:xfrm flipH="1">
            <a:off x="5078304" y="480447"/>
            <a:ext cx="3436736" cy="51303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0D8FD60F-DEA4-5833-F832-DF4387534E59}"/>
              </a:ext>
            </a:extLst>
          </p:cNvPr>
          <p:cNvSpPr/>
          <p:nvPr/>
        </p:nvSpPr>
        <p:spPr>
          <a:xfrm rot="18289564">
            <a:off x="5236624" y="5788617"/>
            <a:ext cx="573438" cy="185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7F0CC3-C86A-DEDA-16A2-8FD035E677D9}"/>
              </a:ext>
            </a:extLst>
          </p:cNvPr>
          <p:cNvSpPr/>
          <p:nvPr/>
        </p:nvSpPr>
        <p:spPr>
          <a:xfrm>
            <a:off x="5562089" y="5920353"/>
            <a:ext cx="61993" cy="5114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B258FAD-AFE2-A18F-D9E4-560D0C2356B9}"/>
              </a:ext>
            </a:extLst>
          </p:cNvPr>
          <p:cNvCxnSpPr>
            <a:cxnSpLocks/>
          </p:cNvCxnSpPr>
          <p:nvPr/>
        </p:nvCxnSpPr>
        <p:spPr>
          <a:xfrm flipH="1">
            <a:off x="5727430" y="581186"/>
            <a:ext cx="2897377" cy="50295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FC52C74-4053-7DAA-885A-F1B294C946AB}"/>
              </a:ext>
            </a:extLst>
          </p:cNvPr>
          <p:cNvSpPr txBox="1"/>
          <p:nvPr/>
        </p:nvSpPr>
        <p:spPr>
          <a:xfrm>
            <a:off x="7028914" y="4515241"/>
            <a:ext cx="5159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Arizona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93876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5F775-D11D-6862-7E82-E0708FE5F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29"/>
            <a:ext cx="10515600" cy="916761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System Efficiency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792B9-CFB5-C01B-C0D2-E3B72360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BE61CEF-803C-ADE3-43B8-C4E19D2682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502377"/>
              </p:ext>
            </p:extLst>
          </p:nvPr>
        </p:nvGraphicFramePr>
        <p:xfrm>
          <a:off x="1775670" y="1230384"/>
          <a:ext cx="7467598" cy="4114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3674">
                  <a:extLst>
                    <a:ext uri="{9D8B030D-6E8A-4147-A177-3AD203B41FA5}">
                      <a16:colId xmlns:a16="http://schemas.microsoft.com/office/drawing/2014/main" val="170457174"/>
                    </a:ext>
                  </a:extLst>
                </a:gridCol>
                <a:gridCol w="2457450">
                  <a:extLst>
                    <a:ext uri="{9D8B030D-6E8A-4147-A177-3AD203B41FA5}">
                      <a16:colId xmlns:a16="http://schemas.microsoft.com/office/drawing/2014/main" val="1823446038"/>
                    </a:ext>
                  </a:extLst>
                </a:gridCol>
                <a:gridCol w="2276474">
                  <a:extLst>
                    <a:ext uri="{9D8B030D-6E8A-4147-A177-3AD203B41FA5}">
                      <a16:colId xmlns:a16="http://schemas.microsoft.com/office/drawing/2014/main" val="1398756514"/>
                    </a:ext>
                  </a:extLst>
                </a:gridCol>
              </a:tblGrid>
              <a:tr h="57902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Component Efficiency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Lurie-Houghton Telescope (%)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Meade SN10 Telescope (%)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213520"/>
                  </a:ext>
                </a:extLst>
              </a:tr>
              <a:tr h="57902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Telescope Optics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71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72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3447095"/>
                  </a:ext>
                </a:extLst>
              </a:tr>
              <a:tr h="57902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 Nova"/>
                        </a:rPr>
                        <a:t>Jazeye</a:t>
                      </a:r>
                      <a:r>
                        <a:rPr lang="en-US" sz="1800" b="0" i="0" u="none" strike="noStrike" noProof="0" dirty="0">
                          <a:solidFill>
                            <a:schemeClr val="tx1"/>
                          </a:solidFill>
                          <a:latin typeface="Arial Nova"/>
                        </a:rPr>
                        <a:t> Optics</a:t>
                      </a:r>
                      <a:endParaRPr lang="en-US" dirty="0">
                        <a:solidFill>
                          <a:schemeClr val="tx1"/>
                        </a:solidFill>
                        <a:latin typeface="Arial Nov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74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74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917432"/>
                  </a:ext>
                </a:extLst>
              </a:tr>
              <a:tr h="57902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Fiber Optic Cable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92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92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5791306"/>
                  </a:ext>
                </a:extLst>
              </a:tr>
              <a:tr h="57902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Total Optics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49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49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3011827"/>
                  </a:ext>
                </a:extLst>
              </a:tr>
              <a:tr h="57902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Detector @ 589 nm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39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39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243068"/>
                  </a:ext>
                </a:extLst>
              </a:tr>
              <a:tr h="57902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Total System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19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19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6467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5349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of a graph&#10;&#10;Description automatically generated">
            <a:extLst>
              <a:ext uri="{FF2B5EF4-FFF2-40B4-BE49-F238E27FC236}">
                <a16:creationId xmlns:a16="http://schemas.microsoft.com/office/drawing/2014/main" id="{6597D0C6-6230-01F7-E201-EBB975326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44" y="1100923"/>
            <a:ext cx="9201062" cy="52503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DE8A3E-625C-87F3-E7FE-A46C4D43F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65" y="365125"/>
            <a:ext cx="10515600" cy="640463"/>
          </a:xfrm>
        </p:spPr>
        <p:txBody>
          <a:bodyPr>
            <a:normAutofit fontScale="90000"/>
          </a:bodyPr>
          <a:lstStyle/>
          <a:p>
            <a:r>
              <a:rPr lang="en-US">
                <a:ea typeface="Calibri Light"/>
                <a:cs typeface="Calibri Light"/>
              </a:rPr>
              <a:t>Typical Data – counts and timestamps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2F8DD-1AB5-0DD7-F479-365781CED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0713" y="3797038"/>
            <a:ext cx="5027802" cy="1932513"/>
          </a:xfrm>
          <a:ln>
            <a:solidFill>
              <a:schemeClr val="bg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>
                <a:solidFill>
                  <a:srgbClr val="000000"/>
                </a:solidFill>
                <a:ea typeface="Calibri"/>
                <a:cs typeface="Calibri"/>
              </a:rPr>
              <a:t>Sirius count rates are about 2 million photons per second</a:t>
            </a:r>
            <a:endParaRPr lang="en-US" sz="2400"/>
          </a:p>
          <a:p>
            <a:pPr marL="0" indent="0">
              <a:buNone/>
            </a:pPr>
            <a:r>
              <a:rPr lang="en-US" sz="2400">
                <a:solidFill>
                  <a:srgbClr val="000000"/>
                </a:solidFill>
                <a:ea typeface="Calibri"/>
                <a:cs typeface="Calibri"/>
              </a:rPr>
              <a:t>3 </a:t>
            </a:r>
            <a:r>
              <a:rPr lang="en-US" sz="2400" err="1">
                <a:solidFill>
                  <a:srgbClr val="000000"/>
                </a:solidFill>
                <a:ea typeface="Calibri"/>
                <a:cs typeface="Calibri"/>
              </a:rPr>
              <a:t>hrs</a:t>
            </a:r>
            <a:r>
              <a:rPr lang="en-US" sz="2400">
                <a:solidFill>
                  <a:srgbClr val="000000"/>
                </a:solidFill>
                <a:ea typeface="Calibri"/>
                <a:cs typeface="Calibri"/>
              </a:rPr>
              <a:t> of data ~ 40 billion stamps</a:t>
            </a:r>
          </a:p>
          <a:p>
            <a:pPr marL="0" indent="0">
              <a:buNone/>
            </a:pPr>
            <a:r>
              <a:rPr lang="en-US" sz="2400">
                <a:solidFill>
                  <a:srgbClr val="000000"/>
                </a:solidFill>
                <a:ea typeface="Calibri"/>
                <a:cs typeface="Calibri"/>
              </a:rPr>
              <a:t>4 bytes per event -&gt; 160 GB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CAA5F-2078-B9EB-F156-E0D261816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A screenshot of a table&#10;&#10;Description automatically generated">
            <a:extLst>
              <a:ext uri="{FF2B5EF4-FFF2-40B4-BE49-F238E27FC236}">
                <a16:creationId xmlns:a16="http://schemas.microsoft.com/office/drawing/2014/main" id="{F2DB2FC4-41E2-6800-5560-A55658ECD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412" y="367936"/>
            <a:ext cx="2203946" cy="59962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5299EA-44E9-DD0D-25A8-32E06EA8D483}"/>
              </a:ext>
            </a:extLst>
          </p:cNvPr>
          <p:cNvSpPr txBox="1"/>
          <p:nvPr/>
        </p:nvSpPr>
        <p:spPr>
          <a:xfrm>
            <a:off x="7865523" y="5219263"/>
            <a:ext cx="1042217" cy="461665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Calibri"/>
                <a:cs typeface="Calibri"/>
              </a:rPr>
              <a:t>Count Rate 1</a:t>
            </a:r>
          </a:p>
          <a:p>
            <a:r>
              <a:rPr lang="en-US" sz="1200">
                <a:solidFill>
                  <a:srgbClr val="000000"/>
                </a:solidFill>
                <a:ea typeface="Calibri"/>
                <a:cs typeface="Calibri"/>
              </a:rPr>
              <a:t>Count Rate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2F5256-09F6-B9B6-57EB-BF27D1AB8490}"/>
              </a:ext>
            </a:extLst>
          </p:cNvPr>
          <p:cNvSpPr/>
          <p:nvPr/>
        </p:nvSpPr>
        <p:spPr>
          <a:xfrm>
            <a:off x="7361487" y="5219577"/>
            <a:ext cx="1551959" cy="42610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0F68C9-3F00-A9E7-B4EC-2EE44B3F757B}"/>
              </a:ext>
            </a:extLst>
          </p:cNvPr>
          <p:cNvSpPr txBox="1"/>
          <p:nvPr/>
        </p:nvSpPr>
        <p:spPr>
          <a:xfrm>
            <a:off x="8572911" y="5935361"/>
            <a:ext cx="7241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ea typeface="Calibri"/>
                <a:cs typeface="Calibri"/>
              </a:rPr>
              <a:t>5 </a:t>
            </a:r>
            <a:r>
              <a:rPr lang="en-US" err="1">
                <a:solidFill>
                  <a:srgbClr val="000000"/>
                </a:solidFill>
                <a:ea typeface="Calibri"/>
                <a:cs typeface="Calibri"/>
              </a:rPr>
              <a:t>hrs</a:t>
            </a:r>
            <a:endParaRPr lang="en-US" err="1">
              <a:solidFill>
                <a:srgbClr val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68BC6B-13AB-7411-323C-45539C21597E}"/>
              </a:ext>
            </a:extLst>
          </p:cNvPr>
          <p:cNvSpPr/>
          <p:nvPr/>
        </p:nvSpPr>
        <p:spPr>
          <a:xfrm>
            <a:off x="3916324" y="1267220"/>
            <a:ext cx="4474128" cy="2097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213FD7-B2C8-9010-166F-B66E2BE582D4}"/>
              </a:ext>
            </a:extLst>
          </p:cNvPr>
          <p:cNvSpPr txBox="1"/>
          <p:nvPr/>
        </p:nvSpPr>
        <p:spPr>
          <a:xfrm>
            <a:off x="6084569" y="1190625"/>
            <a:ext cx="27298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cs typeface="Calibri"/>
              </a:rPr>
              <a:t>~20% of Photons detected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05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5F775-D11D-6862-7E82-E0708FE5F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29"/>
            <a:ext cx="10515600" cy="916761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Shift the correlation away from t = 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792B9-CFB5-C01B-C0D2-E3B72360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EB1842-C7D0-3596-E57A-09E44F404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1049344"/>
            <a:ext cx="10607040" cy="51555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2D1A3A9-9D37-9B3F-2024-4179715D4BEE}"/>
                  </a:ext>
                </a:extLst>
              </p14:cNvPr>
              <p14:cNvContentPartPr/>
              <p14:nvPr/>
            </p14:nvContentPartPr>
            <p14:xfrm>
              <a:off x="8213323" y="2004469"/>
              <a:ext cx="1488674" cy="1978079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2D1A3A9-9D37-9B3F-2024-4179715D4BE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95686" y="1986833"/>
                <a:ext cx="1524307" cy="20137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5D72F03-EF0C-BB7D-5D11-9DEE6320B7CE}"/>
                  </a:ext>
                </a:extLst>
              </p14:cNvPr>
              <p14:cNvContentPartPr/>
              <p14:nvPr/>
            </p14:nvContentPartPr>
            <p14:xfrm>
              <a:off x="2514288" y="2157024"/>
              <a:ext cx="2645857" cy="2654478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5D72F03-EF0C-BB7D-5D11-9DEE6320B7C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96291" y="2139028"/>
                <a:ext cx="2681490" cy="269011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7668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3160D-3C73-7CA8-B4EE-DB64062EF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Our Favorite Equations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491D7-D58D-D15A-EF75-3BFCB897A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D2C381-C6A8-2A70-4CA4-450888000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893" y="4162381"/>
            <a:ext cx="2514600" cy="714375"/>
          </a:xfrm>
          <a:prstGeom prst="rect">
            <a:avLst/>
          </a:prstGeom>
        </p:spPr>
      </p:pic>
      <p:pic>
        <p:nvPicPr>
          <p:cNvPr id="7" name="Picture 6" descr="A number and symbols on a white background&#10;&#10;Description automatically generated">
            <a:extLst>
              <a:ext uri="{FF2B5EF4-FFF2-40B4-BE49-F238E27FC236}">
                <a16:creationId xmlns:a16="http://schemas.microsoft.com/office/drawing/2014/main" id="{A9172818-296D-CAAA-2D5E-33810CB59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662" y="4160459"/>
            <a:ext cx="2524125" cy="676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DB424A-D1A6-B293-D72C-F47903BB9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130" y="3079110"/>
            <a:ext cx="5057775" cy="685800"/>
          </a:xfrm>
          <a:prstGeom prst="rect">
            <a:avLst/>
          </a:prstGeom>
        </p:spPr>
      </p:pic>
      <p:pic>
        <p:nvPicPr>
          <p:cNvPr id="9" name="Picture 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274607B-A937-7035-05A7-294BBB3EB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711" y="4474435"/>
            <a:ext cx="3686175" cy="733425"/>
          </a:xfrm>
          <a:prstGeom prst="rect">
            <a:avLst/>
          </a:prstGeom>
        </p:spPr>
      </p:pic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9FE53DC-D98F-A250-3A57-7E9D9E03E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9589" y="3107378"/>
            <a:ext cx="3190875" cy="657225"/>
          </a:xfrm>
          <a:prstGeom prst="rect">
            <a:avLst/>
          </a:prstGeom>
        </p:spPr>
      </p:pic>
      <p:pic>
        <p:nvPicPr>
          <p:cNvPr id="12" name="Picture 11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F595A7E0-B5FD-778C-EF64-2892CE6137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8573" y="1801623"/>
            <a:ext cx="4250946" cy="703102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3DF5EEC5-78AE-A874-87F3-2C97DF5329FB}"/>
              </a:ext>
            </a:extLst>
          </p:cNvPr>
          <p:cNvSpPr/>
          <p:nvPr/>
        </p:nvSpPr>
        <p:spPr>
          <a:xfrm>
            <a:off x="6644605" y="3106809"/>
            <a:ext cx="1351412" cy="51985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cs typeface="Calibri"/>
              </a:rPr>
              <a:t>Integrate</a:t>
            </a:r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0C8A4E2-6766-905B-21C1-E07A885DE215}"/>
              </a:ext>
            </a:extLst>
          </p:cNvPr>
          <p:cNvSpPr/>
          <p:nvPr/>
        </p:nvSpPr>
        <p:spPr>
          <a:xfrm>
            <a:off x="439025" y="3850547"/>
            <a:ext cx="6883600" cy="15596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A90B069-C2BC-36BC-469B-FACC8E9A0A20}"/>
              </a:ext>
            </a:extLst>
          </p:cNvPr>
          <p:cNvCxnSpPr/>
          <p:nvPr/>
        </p:nvCxnSpPr>
        <p:spPr>
          <a:xfrm flipV="1">
            <a:off x="5925423" y="3634530"/>
            <a:ext cx="1103151" cy="4348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CE1BC91-E0EF-39A5-A9F2-B222B407A73A}"/>
              </a:ext>
            </a:extLst>
          </p:cNvPr>
          <p:cNvCxnSpPr>
            <a:cxnSpLocks/>
          </p:cNvCxnSpPr>
          <p:nvPr/>
        </p:nvCxnSpPr>
        <p:spPr>
          <a:xfrm flipH="1">
            <a:off x="3435288" y="2594294"/>
            <a:ext cx="1400" cy="4390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5F1ED64-FB88-D842-2514-082E9F050A5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2723" t="1420" r="27326" b="-18000"/>
          <a:stretch/>
        </p:blipFill>
        <p:spPr>
          <a:xfrm>
            <a:off x="4189163" y="4886613"/>
            <a:ext cx="1718804" cy="41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44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5189-05CB-228C-11CF-40AF139EE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Coherence Signal</a:t>
            </a:r>
            <a:endParaRPr lang="en-US" dirty="0">
              <a:cs typeface="Calibri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98806-3B0C-0A7C-7EAA-BCB8D12BB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EF62E48A-45AA-EED7-8588-37C4C2A4A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639" y="1289538"/>
            <a:ext cx="5808939" cy="525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62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5F775-D11D-6862-7E82-E0708FE5F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29"/>
            <a:ext cx="10515600" cy="916761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Gaussian Fitting Results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792B9-CFB5-C01B-C0D2-E3B72360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BE61CEF-803C-ADE3-43B8-C4E19D2682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832088"/>
              </p:ext>
            </p:extLst>
          </p:nvPr>
        </p:nvGraphicFramePr>
        <p:xfrm>
          <a:off x="1649835" y="1286311"/>
          <a:ext cx="8416218" cy="1219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243">
                  <a:extLst>
                    <a:ext uri="{9D8B030D-6E8A-4147-A177-3AD203B41FA5}">
                      <a16:colId xmlns:a16="http://schemas.microsoft.com/office/drawing/2014/main" val="170457174"/>
                    </a:ext>
                  </a:extLst>
                </a:gridCol>
                <a:gridCol w="1514475">
                  <a:extLst>
                    <a:ext uri="{9D8B030D-6E8A-4147-A177-3AD203B41FA5}">
                      <a16:colId xmlns:a16="http://schemas.microsoft.com/office/drawing/2014/main" val="1823446038"/>
                    </a:ext>
                  </a:extLst>
                </a:gridCol>
                <a:gridCol w="1228725">
                  <a:extLst>
                    <a:ext uri="{9D8B030D-6E8A-4147-A177-3AD203B41FA5}">
                      <a16:colId xmlns:a16="http://schemas.microsoft.com/office/drawing/2014/main" val="1398756514"/>
                    </a:ext>
                  </a:extLst>
                </a:gridCol>
                <a:gridCol w="1514475">
                  <a:extLst>
                    <a:ext uri="{9D8B030D-6E8A-4147-A177-3AD203B41FA5}">
                      <a16:colId xmlns:a16="http://schemas.microsoft.com/office/drawing/2014/main" val="590413029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3300965934"/>
                    </a:ext>
                  </a:extLst>
                </a:gridCol>
                <a:gridCol w="1619250">
                  <a:extLst>
                    <a:ext uri="{9D8B030D-6E8A-4147-A177-3AD203B41FA5}">
                      <a16:colId xmlns:a16="http://schemas.microsoft.com/office/drawing/2014/main" val="2461599379"/>
                    </a:ext>
                  </a:extLst>
                </a:gridCol>
              </a:tblGrid>
              <a:tr h="579029"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Source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2x Fit Area (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ps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)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Fit Height (10</a:t>
                      </a:r>
                      <a:r>
                        <a:rPr lang="en-US" sz="1800" b="0" kern="1200" baseline="300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-3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Sigma Fit (</a:t>
                      </a:r>
                      <a:r>
                        <a:rPr lang="en-US" sz="1800" b="0" kern="1200" err="1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ps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800" b="0" kern="1200" err="1">
                          <a:solidFill>
                            <a:schemeClr val="tx1"/>
                          </a:solidFill>
                          <a:latin typeface="Symbol"/>
                          <a:ea typeface="+mn-ea"/>
                          <a:cs typeface="+mn-cs"/>
                          <a:sym typeface="Symbol"/>
                        </a:rPr>
                        <a:t>t</a:t>
                      </a:r>
                      <a:r>
                        <a:rPr lang="en-US" sz="1800" b="0" kern="1200" baseline="-25000" err="1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res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 derived (</a:t>
                      </a:r>
                      <a:r>
                        <a:rPr lang="en-US" sz="1800" b="0" kern="1200" err="1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ps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|V</a:t>
                      </a:r>
                      <a:r>
                        <a:rPr lang="en-US" sz="1800" b="0" kern="1200" baseline="-250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12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(3.3 m)|</a:t>
                      </a:r>
                      <a:r>
                        <a:rPr lang="en-US" sz="1800" b="0" kern="1200" baseline="300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213520"/>
                  </a:ext>
                </a:extLst>
              </a:tr>
              <a:tr h="57902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Sirius</a:t>
                      </a:r>
                      <a:endParaRPr lang="en-US" baseline="30000" dirty="0" err="1">
                        <a:solidFill>
                          <a:schemeClr val="tx1"/>
                        </a:solidFill>
                        <a:latin typeface="Arial Nov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0.74 </a:t>
                      </a:r>
                      <a:r>
                        <a:rPr lang="en-US">
                          <a:solidFill>
                            <a:schemeClr val="tx1"/>
                          </a:solidFill>
                          <a:latin typeface="Arial Nova"/>
                        </a:rPr>
                        <a:t>+/- 0.26</a:t>
                      </a:r>
                      <a:endParaRPr lang="en-US" dirty="0">
                        <a:solidFill>
                          <a:schemeClr val="tx1"/>
                        </a:solidFill>
                        <a:latin typeface="Arial Nov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1.1 +/- 0.2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138 +/- 26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346 +/- 65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0.95 +/-0.33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344709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793733C-9812-F19F-86E7-3C3191CD9137}"/>
              </a:ext>
            </a:extLst>
          </p:cNvPr>
          <p:cNvSpPr txBox="1"/>
          <p:nvPr/>
        </p:nvSpPr>
        <p:spPr>
          <a:xfrm>
            <a:off x="2686049" y="3436603"/>
            <a:ext cx="529589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With:</a:t>
            </a:r>
            <a:endParaRPr lang="en-US" sz="2400" dirty="0"/>
          </a:p>
          <a:p>
            <a:r>
              <a:rPr lang="en-US" sz="2400" dirty="0">
                <a:cs typeface="Calibri"/>
              </a:rPr>
              <a:t> T</a:t>
            </a:r>
            <a:r>
              <a:rPr lang="en-US" sz="2400" baseline="-25000" dirty="0">
                <a:cs typeface="Calibri"/>
              </a:rPr>
              <a:t>coh</a:t>
            </a:r>
            <a:r>
              <a:rPr lang="en-US" sz="2400" dirty="0">
                <a:cs typeface="Calibri"/>
              </a:rPr>
              <a:t> = 0.78 </a:t>
            </a:r>
            <a:r>
              <a:rPr lang="en-US" sz="2400" dirty="0" err="1">
                <a:cs typeface="Calibri"/>
              </a:rPr>
              <a:t>ps</a:t>
            </a:r>
            <a:r>
              <a:rPr lang="en-US" sz="2400" dirty="0">
                <a:cs typeface="Calibri"/>
              </a:rPr>
              <a:t> from the filter shape</a:t>
            </a:r>
            <a:endParaRPr lang="en-US" sz="2400" dirty="0"/>
          </a:p>
          <a:p>
            <a:r>
              <a:rPr lang="en-US" sz="2400" dirty="0">
                <a:cs typeface="Calibri"/>
              </a:rPr>
              <a:t> SNR ~ 7.0</a:t>
            </a:r>
          </a:p>
          <a:p>
            <a:r>
              <a:rPr lang="en-US" sz="2400" dirty="0">
                <a:cs typeface="Calibri"/>
              </a:rPr>
              <a:t>    Expected |V</a:t>
            </a:r>
            <a:r>
              <a:rPr lang="en-US" sz="2400" baseline="-25000" dirty="0">
                <a:cs typeface="Calibri"/>
              </a:rPr>
              <a:t>12</a:t>
            </a:r>
            <a:r>
              <a:rPr lang="en-US" sz="2400" dirty="0">
                <a:cs typeface="Calibri"/>
              </a:rPr>
              <a:t>(3.3 m)|</a:t>
            </a:r>
            <a:r>
              <a:rPr lang="en-US" sz="2400" baseline="30000" dirty="0">
                <a:cs typeface="Calibri"/>
              </a:rPr>
              <a:t>2</a:t>
            </a:r>
            <a:r>
              <a:rPr lang="en-US" sz="2400" dirty="0">
                <a:cs typeface="Calibri"/>
              </a:rPr>
              <a:t> = 0.94 +/-0.01</a:t>
            </a:r>
          </a:p>
        </p:txBody>
      </p:sp>
    </p:spTree>
    <p:extLst>
      <p:ext uri="{BB962C8B-B14F-4D97-AF65-F5344CB8AC3E}">
        <p14:creationId xmlns:p14="http://schemas.microsoft.com/office/powerpoint/2010/main" val="3576043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36007-3036-0C6A-3AF6-FB493B8C6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Equations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EB0BEC-A83E-DA70-FBAB-1475D9557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58D417-86A6-6AFA-E3D9-77D524066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725088"/>
            <a:ext cx="8377015" cy="36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2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2559D-BF02-2966-093B-4284A8CCA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1"/>
            <a:ext cx="10515600" cy="914746"/>
          </a:xfrm>
        </p:spPr>
        <p:txBody>
          <a:bodyPr/>
          <a:lstStyle/>
          <a:p>
            <a:r>
              <a:rPr lang="en-US"/>
              <a:t>IV. Future Plans</a:t>
            </a:r>
            <a:endParaRPr lang="en-US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80293-2A69-AE52-769E-20B43142A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3122"/>
            <a:ext cx="10972800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cs typeface="Calibri"/>
              </a:rPr>
              <a:t>Collection time reduction</a:t>
            </a:r>
            <a:endParaRPr lang="en-US"/>
          </a:p>
          <a:p>
            <a:pPr lvl="1"/>
            <a:r>
              <a:rPr lang="en-US">
                <a:cs typeface="Calibri"/>
              </a:rPr>
              <a:t>More</a:t>
            </a:r>
            <a:r>
              <a:rPr lang="en-US"/>
              <a:t> baselines simultaneously</a:t>
            </a:r>
            <a:endParaRPr lang="en-US">
              <a:ea typeface="Calibri"/>
              <a:cs typeface="Calibri"/>
            </a:endParaRPr>
          </a:p>
          <a:p>
            <a:pPr lvl="1"/>
            <a:r>
              <a:rPr lang="en-US"/>
              <a:t>Multiple Telescopes</a:t>
            </a:r>
          </a:p>
          <a:p>
            <a:pPr lvl="1"/>
            <a:r>
              <a:rPr lang="en-US"/>
              <a:t>Spectrometers – use multiple wavelengths to reduce collection time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Calibri"/>
                <a:cs typeface="Calibri"/>
              </a:rPr>
              <a:t>Use both polarizations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>
                <a:ea typeface="Calibri"/>
                <a:cs typeface="Calibri"/>
              </a:rPr>
              <a:t>Slightly larger telescope</a:t>
            </a:r>
            <a:endParaRPr lang="en-US" dirty="0">
              <a:ea typeface="Calibri"/>
              <a:cs typeface="Calibri"/>
            </a:endParaRPr>
          </a:p>
          <a:p>
            <a:pPr lvl="2">
              <a:buFont typeface="Wingdings" panose="020B0604020202020204" pitchFamily="34" charset="0"/>
              <a:buChar char="§"/>
            </a:pPr>
            <a:r>
              <a:rPr lang="en-US">
                <a:ea typeface="Calibri"/>
                <a:cs typeface="Calibri"/>
              </a:rPr>
              <a:t>12" to 14" would still be low cost</a:t>
            </a:r>
          </a:p>
          <a:p>
            <a:pPr lvl="1"/>
            <a:r>
              <a:rPr lang="en-US">
                <a:cs typeface="Calibri"/>
              </a:rPr>
              <a:t>Lower system jitter – 6x</a:t>
            </a:r>
            <a:endParaRPr lang="en-US" dirty="0">
              <a:cs typeface="Calibri"/>
            </a:endParaRPr>
          </a:p>
          <a:p>
            <a:pPr lvl="2">
              <a:buFont typeface="Wingdings" panose="020B0604020202020204" pitchFamily="34" charset="0"/>
              <a:buChar char="§"/>
            </a:pPr>
            <a:r>
              <a:rPr lang="en-US">
                <a:cs typeface="Calibri"/>
              </a:rPr>
              <a:t>2.4x less collection time</a:t>
            </a:r>
          </a:p>
          <a:p>
            <a:pPr lvl="1"/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Measure exotic objects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Quasars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dirty="0">
                <a:ea typeface="Calibri"/>
                <a:cs typeface="Calibri"/>
              </a:rPr>
              <a:t>Accretion discs around black holes</a:t>
            </a:r>
          </a:p>
          <a:p>
            <a:pPr lvl="1"/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B67A0-3151-257D-C470-7DA5D3618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47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B547B-2175-2D98-7329-0C46160EB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01" y="183319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>
                <a:cs typeface="Calibri Light"/>
              </a:rPr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FF863-3B21-789E-407F-D568147E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42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4B2E4-920C-FE53-D9DB-1C63C13D8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Material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9A79E-5440-9340-5719-C7E58501C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00D5F4-913C-07AA-7FC7-7B9B9DD0B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22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66DA1-8F64-D6CC-6B4F-5F43DAE7E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BFEF0-6BF0-F474-B19F-C1F97B5A4A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Work at ASU on intensity interferometry started in 2012</a:t>
            </a:r>
          </a:p>
          <a:p>
            <a:r>
              <a:rPr lang="en-US" dirty="0"/>
              <a:t>Technology did not exist at the time</a:t>
            </a:r>
          </a:p>
          <a:p>
            <a:pPr lvl="1"/>
            <a:r>
              <a:rPr lang="en-US" dirty="0"/>
              <a:t>Developed CASPER ROACH-based time tagger</a:t>
            </a:r>
          </a:p>
          <a:p>
            <a:pPr lvl="1"/>
            <a:r>
              <a:rPr lang="en-US" dirty="0"/>
              <a:t>Started testing single photon counting detectors on telescopes</a:t>
            </a:r>
          </a:p>
          <a:p>
            <a:pPr lvl="1"/>
            <a:r>
              <a:rPr lang="en-US" dirty="0"/>
              <a:t>Tried Kitt Peak 90 inch – measured counts</a:t>
            </a:r>
          </a:p>
          <a:p>
            <a:r>
              <a:rPr lang="en-US" dirty="0"/>
              <a:t>Paper by G. Pilyavsky, 2017</a:t>
            </a:r>
          </a:p>
          <a:p>
            <a:r>
              <a:rPr lang="en-US" dirty="0"/>
              <a:t>Goal: Low cost, scalable interferometer with small telescopes</a:t>
            </a:r>
          </a:p>
          <a:p>
            <a:endParaRPr lang="en-US" dirty="0"/>
          </a:p>
          <a:p>
            <a:r>
              <a:rPr lang="en-US" dirty="0"/>
              <a:t>Status: Measured correlations with 10 inch telescopes from Sirius</a:t>
            </a:r>
          </a:p>
          <a:p>
            <a:pPr lvl="1"/>
            <a:r>
              <a:rPr lang="en-US" dirty="0"/>
              <a:t>SNR = 7 in 13.5 hours</a:t>
            </a:r>
          </a:p>
          <a:p>
            <a:r>
              <a:rPr lang="en-US" dirty="0"/>
              <a:t>Smallest aperture correlation measurement to 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A7B65-1B1F-1E7D-2B83-D0B73C732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30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5F775-D11D-6862-7E82-E0708FE5F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29"/>
            <a:ext cx="10515600" cy="916761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Data Collection Sessions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792B9-CFB5-C01B-C0D2-E3B72360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BE61CEF-803C-ADE3-43B8-C4E19D268271}"/>
              </a:ext>
            </a:extLst>
          </p:cNvPr>
          <p:cNvGraphicFramePr>
            <a:graphicFrameLocks noGrp="1"/>
          </p:cNvGraphicFramePr>
          <p:nvPr/>
        </p:nvGraphicFramePr>
        <p:xfrm>
          <a:off x="1852569" y="1258347"/>
          <a:ext cx="8048149" cy="3230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724">
                  <a:extLst>
                    <a:ext uri="{9D8B030D-6E8A-4147-A177-3AD203B41FA5}">
                      <a16:colId xmlns:a16="http://schemas.microsoft.com/office/drawing/2014/main" val="170457174"/>
                    </a:ext>
                  </a:extLst>
                </a:gridCol>
                <a:gridCol w="1107263">
                  <a:extLst>
                    <a:ext uri="{9D8B030D-6E8A-4147-A177-3AD203B41FA5}">
                      <a16:colId xmlns:a16="http://schemas.microsoft.com/office/drawing/2014/main" val="1823446038"/>
                    </a:ext>
                  </a:extLst>
                </a:gridCol>
                <a:gridCol w="1025720">
                  <a:extLst>
                    <a:ext uri="{9D8B030D-6E8A-4147-A177-3AD203B41FA5}">
                      <a16:colId xmlns:a16="http://schemas.microsoft.com/office/drawing/2014/main" val="1398756514"/>
                    </a:ext>
                  </a:extLst>
                </a:gridCol>
                <a:gridCol w="952498">
                  <a:extLst>
                    <a:ext uri="{9D8B030D-6E8A-4147-A177-3AD203B41FA5}">
                      <a16:colId xmlns:a16="http://schemas.microsoft.com/office/drawing/2014/main" val="590413029"/>
                    </a:ext>
                  </a:extLst>
                </a:gridCol>
                <a:gridCol w="1299722">
                  <a:extLst>
                    <a:ext uri="{9D8B030D-6E8A-4147-A177-3AD203B41FA5}">
                      <a16:colId xmlns:a16="http://schemas.microsoft.com/office/drawing/2014/main" val="3300965934"/>
                    </a:ext>
                  </a:extLst>
                </a:gridCol>
                <a:gridCol w="1278698">
                  <a:extLst>
                    <a:ext uri="{9D8B030D-6E8A-4147-A177-3AD203B41FA5}">
                      <a16:colId xmlns:a16="http://schemas.microsoft.com/office/drawing/2014/main" val="2343324482"/>
                    </a:ext>
                  </a:extLst>
                </a:gridCol>
                <a:gridCol w="1152524">
                  <a:extLst>
                    <a:ext uri="{9D8B030D-6E8A-4147-A177-3AD203B41FA5}">
                      <a16:colId xmlns:a16="http://schemas.microsoft.com/office/drawing/2014/main" val="255654"/>
                    </a:ext>
                  </a:extLst>
                </a:gridCol>
              </a:tblGrid>
              <a:tr h="579029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Date (2024)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Start Time (MST)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Mins before Transit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Time on Sky (h)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Channel 1 Rate (</a:t>
                      </a:r>
                      <a:r>
                        <a:rPr lang="en-US" sz="1800" b="0" kern="1200" err="1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Mcps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Channel 2 Rate (</a:t>
                      </a:r>
                      <a:r>
                        <a:rPr lang="en-US" sz="1800" b="0" kern="1200" err="1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Mcps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Temp Begin to End (C)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213520"/>
                  </a:ext>
                </a:extLst>
              </a:tr>
              <a:tr h="57902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Jan 30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21:13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84.2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4.25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1.9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2.0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16 --&gt; 11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3447095"/>
                  </a:ext>
                </a:extLst>
              </a:tr>
              <a:tr h="57902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chemeClr val="tx1"/>
                          </a:solidFill>
                          <a:latin typeface="Arial Nova"/>
                        </a:rPr>
                        <a:t>Feb 13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20:34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68.2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4.88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1.7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1.9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14 --&gt; 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917432"/>
                  </a:ext>
                </a:extLst>
              </a:tr>
              <a:tr h="57902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Feb 14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20:30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68.3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4.41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1.8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2.0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14 --&gt; 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5791306"/>
                  </a:ext>
                </a:extLst>
              </a:tr>
              <a:tr h="57902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Totals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Arial Nov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Arial Nov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13.55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1.8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2.0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>
                        <a:solidFill>
                          <a:schemeClr val="tx1"/>
                        </a:solidFill>
                        <a:latin typeface="Arial Nova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3011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9997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5F775-D11D-6862-7E82-E0708FE5F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29"/>
            <a:ext cx="10515600" cy="916761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Binning Statistics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792B9-CFB5-C01B-C0D2-E3B72360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BE61CEF-803C-ADE3-43B8-C4E19D2682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487116"/>
              </p:ext>
            </p:extLst>
          </p:nvPr>
        </p:nvGraphicFramePr>
        <p:xfrm>
          <a:off x="1461369" y="1231726"/>
          <a:ext cx="7320424" cy="4053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1952">
                  <a:extLst>
                    <a:ext uri="{9D8B030D-6E8A-4147-A177-3AD203B41FA5}">
                      <a16:colId xmlns:a16="http://schemas.microsoft.com/office/drawing/2014/main" val="170457174"/>
                    </a:ext>
                  </a:extLst>
                </a:gridCol>
                <a:gridCol w="1526607">
                  <a:extLst>
                    <a:ext uri="{9D8B030D-6E8A-4147-A177-3AD203B41FA5}">
                      <a16:colId xmlns:a16="http://schemas.microsoft.com/office/drawing/2014/main" val="1823446038"/>
                    </a:ext>
                  </a:extLst>
                </a:gridCol>
                <a:gridCol w="1368218">
                  <a:extLst>
                    <a:ext uri="{9D8B030D-6E8A-4147-A177-3AD203B41FA5}">
                      <a16:colId xmlns:a16="http://schemas.microsoft.com/office/drawing/2014/main" val="1398756514"/>
                    </a:ext>
                  </a:extLst>
                </a:gridCol>
                <a:gridCol w="1038223">
                  <a:extLst>
                    <a:ext uri="{9D8B030D-6E8A-4147-A177-3AD203B41FA5}">
                      <a16:colId xmlns:a16="http://schemas.microsoft.com/office/drawing/2014/main" val="590413029"/>
                    </a:ext>
                  </a:extLst>
                </a:gridCol>
                <a:gridCol w="1495424">
                  <a:extLst>
                    <a:ext uri="{9D8B030D-6E8A-4147-A177-3AD203B41FA5}">
                      <a16:colId xmlns:a16="http://schemas.microsoft.com/office/drawing/2014/main" val="3300965934"/>
                    </a:ext>
                  </a:extLst>
                </a:gridCol>
              </a:tblGrid>
              <a:tr h="579029"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Statistic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25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ps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50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ps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100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ps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200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ps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213520"/>
                  </a:ext>
                </a:extLst>
              </a:tr>
              <a:tr h="57902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Mean (10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  <a:latin typeface="Arial Nova"/>
                        </a:rPr>
                        <a:t>7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0.443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0.887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1.77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3.55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3447095"/>
                  </a:ext>
                </a:extLst>
              </a:tr>
              <a:tr h="57902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solidFill>
                            <a:schemeClr val="tx1"/>
                          </a:solidFill>
                          <a:latin typeface="Symbol"/>
                          <a:sym typeface="Symbol"/>
                        </a:rPr>
                        <a:t>s</a:t>
                      </a:r>
                      <a:r>
                        <a:rPr lang="en-US" sz="1800" b="0" i="0" u="none" strike="noStrike" baseline="-25000" noProof="0" dirty="0" err="1">
                          <a:solidFill>
                            <a:schemeClr val="tx1"/>
                          </a:solidFill>
                          <a:latin typeface="Arial Nova"/>
                        </a:rPr>
                        <a:t>STD</a:t>
                      </a:r>
                      <a:r>
                        <a:rPr lang="en-US" sz="1800" b="0" i="0" u="none" strike="noStrike" noProof="0" dirty="0">
                          <a:solidFill>
                            <a:schemeClr val="tx1"/>
                          </a:solidFill>
                          <a:latin typeface="Arial Nova"/>
                        </a:rPr>
                        <a:t> (10</a:t>
                      </a:r>
                      <a:r>
                        <a:rPr lang="en-US" sz="1800" b="0" i="0" u="none" strike="noStrike" baseline="30000" noProof="0" dirty="0">
                          <a:solidFill>
                            <a:schemeClr val="tx1"/>
                          </a:solidFill>
                          <a:latin typeface="Arial Nova"/>
                        </a:rPr>
                        <a:t>3</a:t>
                      </a:r>
                      <a:r>
                        <a:rPr lang="en-US" sz="1800" b="0" i="0" u="none" strike="noStrike" noProof="0" dirty="0">
                          <a:solidFill>
                            <a:schemeClr val="tx1"/>
                          </a:solidFill>
                          <a:latin typeface="Arial Nova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2.13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3.02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4.18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5.76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917432"/>
                  </a:ext>
                </a:extLst>
              </a:tr>
              <a:tr h="57902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baseline="0" noProof="0" err="1">
                          <a:solidFill>
                            <a:schemeClr val="tx1"/>
                          </a:solidFill>
                          <a:latin typeface="Symbol"/>
                          <a:sym typeface="Symbol"/>
                        </a:rPr>
                        <a:t>s</a:t>
                      </a:r>
                      <a:r>
                        <a:rPr lang="en-US" sz="1800" b="0" i="0" u="none" strike="noStrike" baseline="-25000" noProof="0" err="1">
                          <a:solidFill>
                            <a:schemeClr val="tx1"/>
                          </a:solidFill>
                          <a:latin typeface="Arial Nova"/>
                        </a:rPr>
                        <a:t>Poisson</a:t>
                      </a:r>
                      <a:r>
                        <a:rPr lang="en-US" sz="1800" b="0" i="0" u="none" strike="noStrike" noProof="0" dirty="0">
                          <a:solidFill>
                            <a:schemeClr val="tx1"/>
                          </a:solidFill>
                          <a:latin typeface="Arial Nova"/>
                        </a:rPr>
                        <a:t> (10</a:t>
                      </a:r>
                      <a:r>
                        <a:rPr lang="en-US" sz="1800" b="0" i="0" u="none" strike="noStrike" baseline="30000" noProof="0" dirty="0">
                          <a:solidFill>
                            <a:schemeClr val="tx1"/>
                          </a:solidFill>
                          <a:latin typeface="Arial Nova"/>
                        </a:rPr>
                        <a:t>3</a:t>
                      </a:r>
                      <a:r>
                        <a:rPr lang="en-US" sz="1800" b="0" i="0" u="none" strike="noStrike" noProof="0" dirty="0">
                          <a:solidFill>
                            <a:schemeClr val="tx1"/>
                          </a:solidFill>
                          <a:latin typeface="Arial Nova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2.10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2.97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4.20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5.94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5791306"/>
                  </a:ext>
                </a:extLst>
              </a:tr>
              <a:tr h="57902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Peak/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Symbol"/>
                          <a:sym typeface="Symbol"/>
                        </a:rPr>
                        <a:t>s</a:t>
                      </a:r>
                      <a:r>
                        <a:rPr lang="en-US" baseline="-25000" dirty="0" err="1">
                          <a:solidFill>
                            <a:schemeClr val="tx1"/>
                          </a:solidFill>
                          <a:latin typeface="Arial Nova"/>
                        </a:rPr>
                        <a:t>Poisson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3.60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3.92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4.94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6.26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3011827"/>
                  </a:ext>
                </a:extLst>
              </a:tr>
              <a:tr h="57902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baseline="0" noProof="0" dirty="0">
                          <a:solidFill>
                            <a:srgbClr val="FFFFFF"/>
                          </a:solidFill>
                          <a:latin typeface="Arial Nova"/>
                        </a:rPr>
                        <a:t>Fit </a:t>
                      </a:r>
                      <a:r>
                        <a:rPr lang="en-US" sz="1800" b="0" i="0" u="none" strike="noStrike" baseline="0" noProof="0" err="1">
                          <a:solidFill>
                            <a:srgbClr val="FFFFFF"/>
                          </a:solidFill>
                          <a:latin typeface="Symbol"/>
                          <a:sym typeface="Symbol"/>
                        </a:rPr>
                        <a:t>t</a:t>
                      </a:r>
                      <a:r>
                        <a:rPr lang="en-US" sz="1800" b="0" i="0" u="none" strike="noStrike" baseline="-25000" noProof="0" err="1">
                          <a:solidFill>
                            <a:srgbClr val="FFFFFF"/>
                          </a:solidFill>
                          <a:latin typeface="Arial Nova"/>
                        </a:rPr>
                        <a:t>res</a:t>
                      </a:r>
                      <a:r>
                        <a:rPr lang="en-US" sz="1800" b="0" i="0" u="none" strike="noStrike" baseline="0" noProof="0" dirty="0">
                          <a:solidFill>
                            <a:srgbClr val="FFFFFF"/>
                          </a:solidFill>
                          <a:latin typeface="Arial Nova"/>
                        </a:rPr>
                        <a:t> (</a:t>
                      </a:r>
                      <a:r>
                        <a:rPr lang="en-US" sz="1800" b="0" i="0" u="none" strike="noStrike" baseline="0" noProof="0" err="1">
                          <a:solidFill>
                            <a:srgbClr val="FFFFFF"/>
                          </a:solidFill>
                          <a:latin typeface="Arial Nova"/>
                        </a:rPr>
                        <a:t>ps</a:t>
                      </a:r>
                      <a:r>
                        <a:rPr lang="en-US" sz="1800" b="0" i="0" u="none" strike="noStrike" baseline="0" noProof="0" dirty="0">
                          <a:solidFill>
                            <a:srgbClr val="FFFFFF"/>
                          </a:solidFill>
                          <a:latin typeface="Arial Nova"/>
                        </a:rPr>
                        <a:t>)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326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346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346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363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5191148"/>
                  </a:ext>
                </a:extLst>
              </a:tr>
              <a:tr h="57902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baseline="0" noProof="0" err="1">
                          <a:solidFill>
                            <a:srgbClr val="FFFFFF"/>
                          </a:solidFill>
                          <a:latin typeface="Arial Nova"/>
                        </a:rPr>
                        <a:t>SNR</a:t>
                      </a:r>
                      <a:r>
                        <a:rPr lang="en-US" sz="1800" b="0" i="0" u="none" strike="noStrike" baseline="-25000" noProof="0" err="1">
                          <a:solidFill>
                            <a:srgbClr val="FFFFFF"/>
                          </a:solidFill>
                          <a:latin typeface="Arial Nova"/>
                        </a:rPr>
                        <a:t>calc</a:t>
                      </a:r>
                      <a:endParaRPr lang="en-US" baseline="-25000" err="1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7.2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7.0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7.0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6.9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4977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8301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5F775-D11D-6862-7E82-E0708FE5F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29"/>
            <a:ext cx="10515600" cy="916761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Gaussian Fitting Results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792B9-CFB5-C01B-C0D2-E3B72360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BE61CEF-803C-ADE3-43B8-C4E19D2682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485502"/>
              </p:ext>
            </p:extLst>
          </p:nvPr>
        </p:nvGraphicFramePr>
        <p:xfrm>
          <a:off x="1775670" y="1230384"/>
          <a:ext cx="7303905" cy="3230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724">
                  <a:extLst>
                    <a:ext uri="{9D8B030D-6E8A-4147-A177-3AD203B41FA5}">
                      <a16:colId xmlns:a16="http://schemas.microsoft.com/office/drawing/2014/main" val="170457174"/>
                    </a:ext>
                  </a:extLst>
                </a:gridCol>
                <a:gridCol w="1523998">
                  <a:extLst>
                    <a:ext uri="{9D8B030D-6E8A-4147-A177-3AD203B41FA5}">
                      <a16:colId xmlns:a16="http://schemas.microsoft.com/office/drawing/2014/main" val="1823446038"/>
                    </a:ext>
                  </a:extLst>
                </a:gridCol>
                <a:gridCol w="1500185">
                  <a:extLst>
                    <a:ext uri="{9D8B030D-6E8A-4147-A177-3AD203B41FA5}">
                      <a16:colId xmlns:a16="http://schemas.microsoft.com/office/drawing/2014/main" val="1398756514"/>
                    </a:ext>
                  </a:extLst>
                </a:gridCol>
                <a:gridCol w="1321592">
                  <a:extLst>
                    <a:ext uri="{9D8B030D-6E8A-4147-A177-3AD203B41FA5}">
                      <a16:colId xmlns:a16="http://schemas.microsoft.com/office/drawing/2014/main" val="590413029"/>
                    </a:ext>
                  </a:extLst>
                </a:gridCol>
                <a:gridCol w="1726406">
                  <a:extLst>
                    <a:ext uri="{9D8B030D-6E8A-4147-A177-3AD203B41FA5}">
                      <a16:colId xmlns:a16="http://schemas.microsoft.com/office/drawing/2014/main" val="3300965934"/>
                    </a:ext>
                  </a:extLst>
                </a:gridCol>
              </a:tblGrid>
              <a:tr h="579029"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Source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800" b="0" kern="1200" err="1">
                          <a:solidFill>
                            <a:schemeClr val="tx1"/>
                          </a:solidFill>
                          <a:latin typeface="Symbol"/>
                          <a:ea typeface="+mn-ea"/>
                          <a:cs typeface="+mn-cs"/>
                          <a:sym typeface="Symbol"/>
                        </a:rPr>
                        <a:t>t</a:t>
                      </a:r>
                      <a:r>
                        <a:rPr lang="en-US" sz="1800" b="0" kern="1200" baseline="-25000" err="1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coh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2x Fit Area (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ps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Fit Height (10</a:t>
                      </a:r>
                      <a:r>
                        <a:rPr lang="en-US" sz="1800" b="0" kern="1200" baseline="300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-3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Sigma Fit (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ps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800" b="0" kern="1200" err="1">
                          <a:solidFill>
                            <a:schemeClr val="tx1"/>
                          </a:solidFill>
                          <a:latin typeface="Symbol"/>
                          <a:ea typeface="+mn-ea"/>
                          <a:cs typeface="+mn-cs"/>
                          <a:sym typeface="Symbol"/>
                        </a:rPr>
                        <a:t>t</a:t>
                      </a:r>
                      <a:r>
                        <a:rPr lang="en-US" sz="1800" b="0" kern="1200" baseline="-25000" err="1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res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 derived (</a:t>
                      </a:r>
                      <a:r>
                        <a:rPr lang="en-US" sz="1800" b="0" kern="1200" err="1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ps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Nov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213520"/>
                  </a:ext>
                </a:extLst>
              </a:tr>
              <a:tr h="57902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err="1">
                          <a:solidFill>
                            <a:schemeClr val="tx1"/>
                          </a:solidFill>
                          <a:latin typeface="Arial Nova"/>
                        </a:rPr>
                        <a:t>Sirius</a:t>
                      </a:r>
                      <a:r>
                        <a:rPr lang="en-US" baseline="30000" err="1">
                          <a:solidFill>
                            <a:schemeClr val="tx1"/>
                          </a:solidFill>
                          <a:latin typeface="Arial Nova"/>
                        </a:rPr>
                        <a:t>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0.74 +/- 26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1.1 +/- 0.2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138 +/- 26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346 +/- 65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3447095"/>
                  </a:ext>
                </a:extLst>
              </a:tr>
              <a:tr h="57902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chemeClr val="tx1"/>
                          </a:solidFill>
                          <a:latin typeface="Arial Nova"/>
                        </a:rPr>
                        <a:t>H</a:t>
                      </a:r>
                      <a:r>
                        <a:rPr lang="en-US" sz="1800" b="0" i="0" u="none" strike="noStrike" noProof="0" dirty="0">
                          <a:solidFill>
                            <a:schemeClr val="tx1"/>
                          </a:solidFill>
                          <a:latin typeface="Symbol"/>
                          <a:sym typeface="Symbol"/>
                        </a:rPr>
                        <a:t>a</a:t>
                      </a:r>
                      <a:r>
                        <a:rPr lang="en-US" sz="1800" b="0" i="0" u="none" strike="noStrike" baseline="30000" noProof="0" dirty="0">
                          <a:solidFill>
                            <a:schemeClr val="tx1"/>
                          </a:solidFill>
                          <a:latin typeface="Arial Nova Light"/>
                        </a:rPr>
                        <a:t>b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11.8 +/- 0.9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32 +/- 1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75 +/- 3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188 +/- 8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917432"/>
                  </a:ext>
                </a:extLst>
              </a:tr>
              <a:tr h="57902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chemeClr val="tx1"/>
                          </a:solidFill>
                          <a:latin typeface="Arial Nova"/>
                        </a:rPr>
                        <a:t>H</a:t>
                      </a:r>
                      <a:r>
                        <a:rPr lang="en-US" sz="1800" b="0" i="0" u="none" strike="noStrike" noProof="0" dirty="0">
                          <a:solidFill>
                            <a:schemeClr val="tx1"/>
                          </a:solidFill>
                          <a:latin typeface="Symbol"/>
                          <a:sym typeface="Symbol"/>
                        </a:rPr>
                        <a:t>a</a:t>
                      </a:r>
                      <a:r>
                        <a:rPr lang="en-US" sz="1800" b="0" i="0" u="none" strike="noStrike" baseline="30000" noProof="0" dirty="0">
                          <a:solidFill>
                            <a:schemeClr val="tx1"/>
                          </a:solidFill>
                          <a:latin typeface="Arial Nova Light"/>
                        </a:rPr>
                        <a:t>c</a:t>
                      </a:r>
                      <a:endParaRPr lang="en-US" baseline="30000" dirty="0">
                        <a:latin typeface="Arial Nova Ligh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8.6 +/- 0.9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52 +/- 2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33 +/- 1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82 +/- 4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5791306"/>
                  </a:ext>
                </a:extLst>
              </a:tr>
              <a:tr h="57902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chemeClr val="tx1"/>
                          </a:solidFill>
                          <a:latin typeface="Arial Nova"/>
                        </a:rPr>
                        <a:t>H</a:t>
                      </a:r>
                      <a:r>
                        <a:rPr lang="en-US" sz="1800" b="0" i="0" u="none" strike="noStrike" noProof="0" dirty="0">
                          <a:solidFill>
                            <a:schemeClr val="tx1"/>
                          </a:solidFill>
                          <a:latin typeface="Symbol"/>
                          <a:sym typeface="Symbol"/>
                        </a:rPr>
                        <a:t>a</a:t>
                      </a:r>
                      <a:r>
                        <a:rPr lang="en-US" sz="1800" b="0" i="0" u="none" strike="noStrike" baseline="30000" noProof="0" dirty="0">
                          <a:solidFill>
                            <a:schemeClr val="tx1"/>
                          </a:solidFill>
                          <a:latin typeface="Arial Nova Light"/>
                        </a:rPr>
                        <a:t>d</a:t>
                      </a:r>
                      <a:endParaRPr lang="en-US" baseline="30000" dirty="0">
                        <a:latin typeface="Arial Nova Ligh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10.8 +/- 0.9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58 +/- 3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26 +/- 2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 Nova"/>
                        </a:rPr>
                        <a:t>65 +/- 4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301182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D8C24C1-3CA7-B3F8-4A44-0A3D6B67632B}"/>
              </a:ext>
            </a:extLst>
          </p:cNvPr>
          <p:cNvSpPr txBox="1"/>
          <p:nvPr/>
        </p:nvSpPr>
        <p:spPr>
          <a:xfrm>
            <a:off x="1764140" y="4774312"/>
            <a:ext cx="617235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aseline="30000" dirty="0">
                <a:ea typeface="Calibri"/>
                <a:cs typeface="Calibri"/>
              </a:rPr>
              <a:t>a</a:t>
            </a:r>
            <a:r>
              <a:rPr lang="en-US" dirty="0">
                <a:ea typeface="Calibri"/>
                <a:cs typeface="Calibri"/>
              </a:rPr>
              <a:t> |V</a:t>
            </a:r>
            <a:r>
              <a:rPr lang="en-US" baseline="-25000" dirty="0">
                <a:ea typeface="Calibri"/>
                <a:cs typeface="Calibri"/>
              </a:rPr>
              <a:t>12</a:t>
            </a:r>
            <a:r>
              <a:rPr lang="en-US" dirty="0">
                <a:ea typeface="Calibri"/>
                <a:cs typeface="Calibri"/>
              </a:rPr>
              <a:t>(3.3m)|</a:t>
            </a:r>
            <a:r>
              <a:rPr lang="en-US" baseline="30000" dirty="0">
                <a:ea typeface="Calibri"/>
                <a:cs typeface="Calibri"/>
              </a:rPr>
              <a:t>2</a:t>
            </a:r>
            <a:r>
              <a:rPr lang="en-US" dirty="0">
                <a:ea typeface="Calibri"/>
                <a:cs typeface="Calibri"/>
              </a:rPr>
              <a:t> = 0.94 +/- 0.01 for Sirius and 1.00 for H</a:t>
            </a:r>
            <a:r>
              <a:rPr lang="en-US" dirty="0">
                <a:latin typeface="Symbol"/>
                <a:ea typeface="Calibri"/>
                <a:cs typeface="Calibri"/>
                <a:sym typeface="Symbol"/>
              </a:rPr>
              <a:t>a</a:t>
            </a:r>
          </a:p>
          <a:p>
            <a:r>
              <a:rPr lang="en-US" baseline="30000" dirty="0">
                <a:ea typeface="Calibri"/>
                <a:cs typeface="Calibri"/>
              </a:rPr>
              <a:t>b</a:t>
            </a:r>
            <a:r>
              <a:rPr lang="en-US" dirty="0">
                <a:ea typeface="Calibri"/>
                <a:cs typeface="Calibri"/>
              </a:rPr>
              <a:t> Time Tagger </a:t>
            </a:r>
            <a:r>
              <a:rPr lang="en-US" err="1">
                <a:latin typeface="Symbol"/>
                <a:ea typeface="Calibri"/>
                <a:cs typeface="Calibri"/>
                <a:sym typeface="Symbol"/>
              </a:rPr>
              <a:t>s</a:t>
            </a:r>
            <a:r>
              <a:rPr lang="en-US" baseline="-25000" err="1">
                <a:ea typeface="Calibri"/>
                <a:cs typeface="Calibri"/>
              </a:rPr>
              <a:t>jitter</a:t>
            </a:r>
            <a:r>
              <a:rPr lang="en-US" dirty="0">
                <a:ea typeface="Calibri"/>
                <a:cs typeface="Calibri"/>
              </a:rPr>
              <a:t> = 42 </a:t>
            </a:r>
            <a:r>
              <a:rPr lang="en-US" err="1">
                <a:ea typeface="Calibri"/>
                <a:cs typeface="Calibri"/>
              </a:rPr>
              <a:t>ps</a:t>
            </a:r>
            <a:r>
              <a:rPr lang="en-US" dirty="0">
                <a:ea typeface="Calibri"/>
                <a:cs typeface="Calibri"/>
              </a:rPr>
              <a:t>, Gaussian Fit</a:t>
            </a:r>
          </a:p>
          <a:p>
            <a:r>
              <a:rPr lang="en-US" baseline="30000" dirty="0">
                <a:ea typeface="Calibri"/>
                <a:cs typeface="Calibri"/>
              </a:rPr>
              <a:t>c</a:t>
            </a:r>
            <a:r>
              <a:rPr lang="en-US" dirty="0">
                <a:ea typeface="Calibri"/>
                <a:cs typeface="Calibri"/>
              </a:rPr>
              <a:t> Time Tagger </a:t>
            </a:r>
            <a:r>
              <a:rPr lang="en-US" err="1">
                <a:latin typeface="Symbol"/>
                <a:ea typeface="Calibri"/>
                <a:cs typeface="Calibri"/>
                <a:sym typeface="Symbol"/>
              </a:rPr>
              <a:t>s</a:t>
            </a:r>
            <a:r>
              <a:rPr lang="en-US" baseline="-25000" err="1">
                <a:ea typeface="Calibri"/>
                <a:cs typeface="Calibri"/>
              </a:rPr>
              <a:t>jitter</a:t>
            </a:r>
            <a:r>
              <a:rPr lang="en-US" dirty="0">
                <a:ea typeface="Calibri"/>
                <a:cs typeface="Calibri"/>
              </a:rPr>
              <a:t> = 8 </a:t>
            </a:r>
            <a:r>
              <a:rPr lang="en-US" err="1">
                <a:ea typeface="Calibri"/>
                <a:cs typeface="Calibri"/>
              </a:rPr>
              <a:t>ps</a:t>
            </a:r>
            <a:r>
              <a:rPr lang="en-US" dirty="0">
                <a:ea typeface="Calibri"/>
                <a:cs typeface="Calibri"/>
              </a:rPr>
              <a:t>, Gaussian Fit</a:t>
            </a:r>
          </a:p>
          <a:p>
            <a:r>
              <a:rPr lang="en-US" baseline="30000" dirty="0">
                <a:ea typeface="Calibri"/>
                <a:cs typeface="Calibri"/>
              </a:rPr>
              <a:t>d</a:t>
            </a:r>
            <a:r>
              <a:rPr lang="en-US" dirty="0">
                <a:ea typeface="Calibri"/>
                <a:cs typeface="Calibri"/>
              </a:rPr>
              <a:t>  Time Tagger </a:t>
            </a:r>
            <a:r>
              <a:rPr lang="en-US" err="1">
                <a:latin typeface="Symbol"/>
                <a:ea typeface="Calibri"/>
                <a:cs typeface="Calibri"/>
                <a:sym typeface="Symbol"/>
              </a:rPr>
              <a:t>s</a:t>
            </a:r>
            <a:r>
              <a:rPr lang="en-US" baseline="-25000" err="1">
                <a:ea typeface="Calibri"/>
                <a:cs typeface="Calibri"/>
              </a:rPr>
              <a:t>jitter</a:t>
            </a:r>
            <a:r>
              <a:rPr lang="en-US" dirty="0">
                <a:ea typeface="Calibri"/>
                <a:cs typeface="Calibri"/>
              </a:rPr>
              <a:t> = 8 </a:t>
            </a:r>
            <a:r>
              <a:rPr lang="en-US" err="1">
                <a:ea typeface="Calibri"/>
                <a:cs typeface="Calibri"/>
              </a:rPr>
              <a:t>ps</a:t>
            </a:r>
            <a:r>
              <a:rPr lang="en-US" dirty="0">
                <a:ea typeface="Calibri"/>
                <a:cs typeface="Calibri"/>
              </a:rPr>
              <a:t>, Lorentzian Fit</a:t>
            </a:r>
          </a:p>
        </p:txBody>
      </p:sp>
    </p:spTree>
    <p:extLst>
      <p:ext uri="{BB962C8B-B14F-4D97-AF65-F5344CB8AC3E}">
        <p14:creationId xmlns:p14="http://schemas.microsoft.com/office/powerpoint/2010/main" val="2542390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B547B-2175-2D98-7329-0C46160EB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914083"/>
          </a:xfrm>
        </p:spPr>
        <p:txBody>
          <a:bodyPr/>
          <a:lstStyle/>
          <a:p>
            <a:r>
              <a:rPr lang="en-US">
                <a:cs typeface="Calibri Light"/>
              </a:rPr>
              <a:t>Optical Path Delay vs Hour Angle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FF863-3B21-789E-407F-D568147E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FD821D-8EBB-CB63-4B83-A4DC5FAE6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943" y="1303020"/>
            <a:ext cx="5688114" cy="523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56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B547B-2175-2D98-7329-0C46160EB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914083"/>
          </a:xfrm>
        </p:spPr>
        <p:txBody>
          <a:bodyPr/>
          <a:lstStyle/>
          <a:p>
            <a:r>
              <a:rPr lang="en-US">
                <a:cs typeface="Calibri Light"/>
              </a:rPr>
              <a:t>Sirius Baseline Variations vs Hour Angle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FF863-3B21-789E-407F-D568147E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8DA1F3-ABDF-6B47-4A82-E445E893E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533" y="1371600"/>
            <a:ext cx="5390934" cy="49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28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CE1A8-13DB-84CF-2CC1-EADA856E0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Signal Build 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44C7B-F55E-DC62-4AB0-F739F8BD0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After 1 </a:t>
            </a:r>
            <a:r>
              <a:rPr lang="en-US" dirty="0" err="1">
                <a:cs typeface="Calibri"/>
              </a:rPr>
              <a:t>hr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After first night (4 ¼  h)</a:t>
            </a:r>
          </a:p>
          <a:p>
            <a:r>
              <a:rPr lang="en-US" dirty="0">
                <a:cs typeface="Calibri"/>
              </a:rPr>
              <a:t>After two days (9 h)</a:t>
            </a:r>
          </a:p>
          <a:p>
            <a:r>
              <a:rPr lang="en-US" dirty="0">
                <a:cs typeface="Calibri"/>
              </a:rPr>
              <a:t>After three days (13 ½  h)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BDA61-D304-279D-658E-83F208AE6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25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0FEC1-A51E-376E-525C-77264DCAF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26</a:t>
            </a:fld>
            <a:endParaRPr lang="en-US"/>
          </a:p>
        </p:txBody>
      </p:sp>
      <p:pic>
        <p:nvPicPr>
          <p:cNvPr id="15" name="Picture 14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6AF58283-C120-30DE-D49D-A5DB1DAB1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57" y="624283"/>
            <a:ext cx="10475496" cy="503192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F895CE8-05FA-8E4A-FEA0-04431F5FE442}"/>
              </a:ext>
            </a:extLst>
          </p:cNvPr>
          <p:cNvSpPr txBox="1"/>
          <p:nvPr/>
        </p:nvSpPr>
        <p:spPr>
          <a:xfrm>
            <a:off x="1528339" y="969933"/>
            <a:ext cx="152738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a typeface="Calibri"/>
                <a:cs typeface="Calibri"/>
              </a:rPr>
              <a:t>Sirius 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BCDCF6-2719-1CDA-5F57-28C54CBEA8C0}"/>
              </a:ext>
            </a:extLst>
          </p:cNvPr>
          <p:cNvSpPr txBox="1"/>
          <p:nvPr/>
        </p:nvSpPr>
        <p:spPr>
          <a:xfrm>
            <a:off x="1528338" y="3804573"/>
            <a:ext cx="602115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000000"/>
                </a:solidFill>
                <a:ea typeface="Calibri"/>
                <a:cs typeface="Calibri"/>
              </a:rPr>
              <a:t>Cumulative Results – hour by hour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92C3AD-649F-CB3B-BCC6-45254AB856B6}"/>
              </a:ext>
            </a:extLst>
          </p:cNvPr>
          <p:cNvSpPr/>
          <p:nvPr/>
        </p:nvSpPr>
        <p:spPr>
          <a:xfrm>
            <a:off x="3047999" y="123824"/>
            <a:ext cx="466725" cy="2000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17BF58-174A-6E77-DC96-B087B911CD38}"/>
              </a:ext>
            </a:extLst>
          </p:cNvPr>
          <p:cNvSpPr/>
          <p:nvPr/>
        </p:nvSpPr>
        <p:spPr>
          <a:xfrm>
            <a:off x="7229230" y="1117600"/>
            <a:ext cx="937846" cy="211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15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92A0F-D487-5CCE-3D8A-3E2BBE294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5" y="620773"/>
            <a:ext cx="10477500" cy="50259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0FEC1-A51E-376E-525C-77264DCAF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27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E9814F-5825-2DC4-C583-4EA1F9CA0BFB}"/>
              </a:ext>
            </a:extLst>
          </p:cNvPr>
          <p:cNvSpPr/>
          <p:nvPr/>
        </p:nvSpPr>
        <p:spPr>
          <a:xfrm>
            <a:off x="7229230" y="1117600"/>
            <a:ext cx="937846" cy="211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72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59C6DB-0123-14F7-B610-0DB4AA063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55" y="620773"/>
            <a:ext cx="10408920" cy="50259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0FEC1-A51E-376E-525C-77264DCAF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28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962E64-26FB-0387-E544-1BE63E36D104}"/>
              </a:ext>
            </a:extLst>
          </p:cNvPr>
          <p:cNvSpPr/>
          <p:nvPr/>
        </p:nvSpPr>
        <p:spPr>
          <a:xfrm>
            <a:off x="7112005" y="1117600"/>
            <a:ext cx="937846" cy="211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29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normalized cursor&#10;&#10;Description automatically generated">
            <a:extLst>
              <a:ext uri="{FF2B5EF4-FFF2-40B4-BE49-F238E27FC236}">
                <a16:creationId xmlns:a16="http://schemas.microsoft.com/office/drawing/2014/main" id="{A5ED4002-6D90-67E2-461F-2DDEDD418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622678"/>
            <a:ext cx="10477500" cy="50335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0FEC1-A51E-376E-525C-77264DCAF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29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3F5E85-AED5-2F7F-DAFD-2EFA371DE9FC}"/>
              </a:ext>
            </a:extLst>
          </p:cNvPr>
          <p:cNvSpPr/>
          <p:nvPr/>
        </p:nvSpPr>
        <p:spPr>
          <a:xfrm>
            <a:off x="7221415" y="1117600"/>
            <a:ext cx="937846" cy="211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62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818C3-E073-BB51-C661-2F55A367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17"/>
            <a:ext cx="10515600" cy="914746"/>
          </a:xfrm>
        </p:spPr>
        <p:txBody>
          <a:bodyPr/>
          <a:lstStyle/>
          <a:p>
            <a:r>
              <a:rPr lang="en-US"/>
              <a:t>Equipment for an Intensity Interferometer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64D78-F42E-43A4-B331-9320CD681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2656"/>
            <a:ext cx="10975745" cy="4351338"/>
          </a:xfrm>
        </p:spPr>
        <p:txBody>
          <a:bodyPr>
            <a:normAutofit/>
          </a:bodyPr>
          <a:lstStyle/>
          <a:p>
            <a:r>
              <a:rPr lang="en-US"/>
              <a:t>Backyard Telescopes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912AFA-6DBD-8BAF-ACA4-B0CFA00EC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87" y="1826333"/>
            <a:ext cx="6345420" cy="4678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4DB706-B768-1448-2EE8-76A3BFA08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707" y="1159629"/>
            <a:ext cx="4643331" cy="51815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EA4CDA-B909-DE07-D423-07B813034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D34E04-C237-CE9C-7AC8-6E2A3D8B1982}"/>
              </a:ext>
            </a:extLst>
          </p:cNvPr>
          <p:cNvSpPr txBox="1"/>
          <p:nvPr/>
        </p:nvSpPr>
        <p:spPr>
          <a:xfrm>
            <a:off x="2771913" y="1457737"/>
            <a:ext cx="15534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3.3 m Baseline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98A206-4457-80B3-E1EA-419511B7EB98}"/>
              </a:ext>
            </a:extLst>
          </p:cNvPr>
          <p:cNvSpPr txBox="1"/>
          <p:nvPr/>
        </p:nvSpPr>
        <p:spPr>
          <a:xfrm>
            <a:off x="8496116" y="791447"/>
            <a:ext cx="15534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10 m Baseline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989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E9952-EE90-69FD-78A1-118D5B92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Three Nights – various bin sizes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ACABF-7049-5AAE-D459-46AFD5B7F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25 </a:t>
            </a:r>
            <a:r>
              <a:rPr lang="en-US" dirty="0" err="1">
                <a:cs typeface="Calibri"/>
              </a:rPr>
              <a:t>ps</a:t>
            </a:r>
            <a:r>
              <a:rPr lang="en-US" dirty="0">
                <a:cs typeface="Calibri"/>
              </a:rPr>
              <a:t> bins</a:t>
            </a:r>
          </a:p>
          <a:p>
            <a:r>
              <a:rPr lang="en-US" dirty="0">
                <a:cs typeface="Calibri"/>
              </a:rPr>
              <a:t>50 </a:t>
            </a:r>
            <a:r>
              <a:rPr lang="en-US" dirty="0" err="1">
                <a:cs typeface="Calibri"/>
              </a:rPr>
              <a:t>ps</a:t>
            </a:r>
            <a:r>
              <a:rPr lang="en-US" dirty="0">
                <a:cs typeface="Calibri"/>
              </a:rPr>
              <a:t> bins</a:t>
            </a:r>
          </a:p>
          <a:p>
            <a:r>
              <a:rPr lang="en-US" dirty="0">
                <a:cs typeface="Calibri"/>
              </a:rPr>
              <a:t>100 </a:t>
            </a:r>
            <a:r>
              <a:rPr lang="en-US" dirty="0" err="1">
                <a:cs typeface="Calibri"/>
              </a:rPr>
              <a:t>ps</a:t>
            </a:r>
            <a:r>
              <a:rPr lang="en-US" dirty="0">
                <a:cs typeface="Calibri"/>
              </a:rPr>
              <a:t> bins</a:t>
            </a:r>
          </a:p>
          <a:p>
            <a:r>
              <a:rPr lang="en-US" dirty="0">
                <a:cs typeface="Calibri"/>
              </a:rPr>
              <a:t>200 </a:t>
            </a:r>
            <a:r>
              <a:rPr lang="en-US" dirty="0" err="1">
                <a:cs typeface="Calibri"/>
              </a:rPr>
              <a:t>ps</a:t>
            </a:r>
            <a:r>
              <a:rPr lang="en-US" dirty="0">
                <a:cs typeface="Calibri"/>
              </a:rPr>
              <a:t> bins</a:t>
            </a:r>
          </a:p>
          <a:p>
            <a:r>
              <a:rPr lang="en-US" dirty="0">
                <a:cs typeface="Calibri"/>
              </a:rPr>
              <a:t>250 </a:t>
            </a:r>
            <a:r>
              <a:rPr lang="en-US" dirty="0" err="1">
                <a:cs typeface="Calibri"/>
              </a:rPr>
              <a:t>ps</a:t>
            </a:r>
            <a:r>
              <a:rPr lang="en-US" dirty="0">
                <a:cs typeface="Calibri"/>
              </a:rPr>
              <a:t> bins</a:t>
            </a:r>
          </a:p>
          <a:p>
            <a:r>
              <a:rPr lang="en-US" dirty="0">
                <a:cs typeface="Calibri"/>
              </a:rPr>
              <a:t>500 </a:t>
            </a:r>
            <a:r>
              <a:rPr lang="en-US" dirty="0" err="1">
                <a:cs typeface="Calibri"/>
              </a:rPr>
              <a:t>ps</a:t>
            </a:r>
            <a:r>
              <a:rPr lang="en-US" dirty="0">
                <a:cs typeface="Calibri"/>
              </a:rPr>
              <a:t> bins</a:t>
            </a:r>
          </a:p>
          <a:p>
            <a:r>
              <a:rPr lang="en-US" dirty="0">
                <a:cs typeface="Calibri"/>
              </a:rPr>
              <a:t>1000 </a:t>
            </a:r>
            <a:r>
              <a:rPr lang="en-US" dirty="0" err="1">
                <a:cs typeface="Calibri"/>
              </a:rPr>
              <a:t>ps</a:t>
            </a:r>
            <a:r>
              <a:rPr lang="en-US" dirty="0">
                <a:cs typeface="Calibri"/>
              </a:rPr>
              <a:t> bins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A9659-E6DC-4605-C906-F8C3C41DA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21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25315-3074-75CE-F850-638AC52B8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F39033-0BBE-8585-3D3A-B92DDFC73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31</a:t>
            </a:fld>
            <a:endParaRPr lang="en-US"/>
          </a:p>
        </p:txBody>
      </p:sp>
      <p:pic>
        <p:nvPicPr>
          <p:cNvPr id="8" name="Content Placeholder 7" descr="A graph showing a number of data&#10;&#10;Description automatically generated">
            <a:extLst>
              <a:ext uri="{FF2B5EF4-FFF2-40B4-BE49-F238E27FC236}">
                <a16:creationId xmlns:a16="http://schemas.microsoft.com/office/drawing/2014/main" id="{C39FBF72-417B-50CE-B30E-4C267F4E8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" y="364437"/>
            <a:ext cx="12191997" cy="593147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AC6F52-9411-8E70-50FE-52989A355DF3}"/>
              </a:ext>
            </a:extLst>
          </p:cNvPr>
          <p:cNvSpPr/>
          <p:nvPr/>
        </p:nvSpPr>
        <p:spPr>
          <a:xfrm>
            <a:off x="7440251" y="1094154"/>
            <a:ext cx="1101963" cy="2344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963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D67E2-C509-6030-1829-19F5852A1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BEAC80-8C71-67A4-061F-492398D99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" y="366747"/>
            <a:ext cx="12184380" cy="598131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48C8C-A8DD-58DF-C48E-E1F42C422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 descr="A close up of numbers&#10;&#10;Description automatically generated">
            <a:extLst>
              <a:ext uri="{FF2B5EF4-FFF2-40B4-BE49-F238E27FC236}">
                <a16:creationId xmlns:a16="http://schemas.microsoft.com/office/drawing/2014/main" id="{A24FF57D-ACF6-5E31-3AFA-578004362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5600004"/>
            <a:ext cx="11940540" cy="755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250F48-8B09-CCC5-B19F-9CBB1BFA31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496" t="9279"/>
          <a:stretch/>
        </p:blipFill>
        <p:spPr>
          <a:xfrm>
            <a:off x="7494954" y="1109785"/>
            <a:ext cx="1321410" cy="21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518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B2869-F4AE-E560-3F08-89ED48429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55FCA959-E899-373B-9CD9-90AF3817D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3340"/>
            <a:ext cx="12184380" cy="591954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D554F9-DB58-EA23-1CD2-33786CDF9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33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093C36-2C5A-A2A3-734D-87AE805F664C}"/>
              </a:ext>
            </a:extLst>
          </p:cNvPr>
          <p:cNvSpPr/>
          <p:nvPr/>
        </p:nvSpPr>
        <p:spPr>
          <a:xfrm>
            <a:off x="7502771" y="1094154"/>
            <a:ext cx="1101963" cy="2344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02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6294D-1BF7-40FB-753D-FD1F7870E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of a normalized cursor&#10;&#10;Description automatically generated">
            <a:extLst>
              <a:ext uri="{FF2B5EF4-FFF2-40B4-BE49-F238E27FC236}">
                <a16:creationId xmlns:a16="http://schemas.microsoft.com/office/drawing/2014/main" id="{32C24A56-FA9B-35FC-C809-EC312A44B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4392"/>
            <a:ext cx="12192000" cy="590220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FEA59-310A-0781-99EB-DD81D091F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34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0FEFF4-E2E4-E1FC-E68D-711648E1D88C}"/>
              </a:ext>
            </a:extLst>
          </p:cNvPr>
          <p:cNvSpPr/>
          <p:nvPr/>
        </p:nvSpPr>
        <p:spPr>
          <a:xfrm>
            <a:off x="7541854" y="941935"/>
            <a:ext cx="1101963" cy="2344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01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4CD3C-2B4B-7953-E8CE-2236A61FE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of a normalized cursor&#10;&#10;Description automatically generated">
            <a:extLst>
              <a:ext uri="{FF2B5EF4-FFF2-40B4-BE49-F238E27FC236}">
                <a16:creationId xmlns:a16="http://schemas.microsoft.com/office/drawing/2014/main" id="{4870A957-28F6-D77F-8245-1051EB82B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2744"/>
            <a:ext cx="12192000" cy="59131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1F4DA-6306-03C9-E2EE-1AFA24F2A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35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7E0021-0646-147C-901E-409005D432AF}"/>
              </a:ext>
            </a:extLst>
          </p:cNvPr>
          <p:cNvSpPr/>
          <p:nvPr/>
        </p:nvSpPr>
        <p:spPr>
          <a:xfrm>
            <a:off x="7549665" y="945669"/>
            <a:ext cx="1101963" cy="2344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31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51F1C-1405-DC68-AFBA-C6DE48EAB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of a normalized cursor&#10;&#10;Description automatically generated">
            <a:extLst>
              <a:ext uri="{FF2B5EF4-FFF2-40B4-BE49-F238E27FC236}">
                <a16:creationId xmlns:a16="http://schemas.microsoft.com/office/drawing/2014/main" id="{91C4133D-B066-0B8C-C101-1674C9167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5"/>
            <a:ext cx="12192000" cy="59436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844A8-663E-9062-201A-DB9F0121F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36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D3F8E4-1EB8-A004-3CB6-AB1CF87EB529}"/>
              </a:ext>
            </a:extLst>
          </p:cNvPr>
          <p:cNvSpPr/>
          <p:nvPr/>
        </p:nvSpPr>
        <p:spPr>
          <a:xfrm>
            <a:off x="7526218" y="953480"/>
            <a:ext cx="1101963" cy="2344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173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8E8CD-97BB-5C34-3EFA-8250D4E9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5BF43F5A-6A1F-67BD-2820-0A27DB45D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2744"/>
            <a:ext cx="12184380" cy="59055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B31D6-A463-3894-3641-DED634292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37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2E3C3E-A56A-8655-74CA-FB32AA7F1FDF}"/>
              </a:ext>
            </a:extLst>
          </p:cNvPr>
          <p:cNvSpPr/>
          <p:nvPr/>
        </p:nvSpPr>
        <p:spPr>
          <a:xfrm>
            <a:off x="7541850" y="945666"/>
            <a:ext cx="1101963" cy="2344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23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818C3-E073-BB51-C661-2F55A367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8"/>
            <a:ext cx="10515600" cy="914746"/>
          </a:xfrm>
        </p:spPr>
        <p:txBody>
          <a:bodyPr/>
          <a:lstStyle/>
          <a:p>
            <a:r>
              <a:rPr lang="en-US"/>
              <a:t>Equipment for an Intensity Interferometer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64D78-F42E-43A4-B331-9320CD681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2214"/>
            <a:ext cx="109728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Telescope Guiding Improvement</a:t>
            </a:r>
          </a:p>
          <a:p>
            <a:pPr lvl="1"/>
            <a:r>
              <a:rPr lang="en-US"/>
              <a:t>Piggyback mounted guide scope and camera</a:t>
            </a:r>
          </a:p>
          <a:p>
            <a:pPr lvl="2"/>
            <a:r>
              <a:rPr lang="en-US"/>
              <a:t>Long-term drift due to differential flexure</a:t>
            </a:r>
          </a:p>
          <a:p>
            <a:pPr lvl="2"/>
            <a:r>
              <a:rPr lang="en-US"/>
              <a:t>Needed to reset centering every 20 to 30 minutes</a:t>
            </a:r>
            <a:endParaRPr lang="en-US">
              <a:ea typeface="Calibri"/>
              <a:cs typeface="Calibri"/>
            </a:endParaRPr>
          </a:p>
          <a:p>
            <a:pPr lvl="2"/>
            <a:r>
              <a:rPr lang="en-US"/>
              <a:t>Orange on the plot is 1 hour of operation</a:t>
            </a:r>
          </a:p>
          <a:p>
            <a:pPr lvl="1"/>
            <a:r>
              <a:rPr lang="en-US"/>
              <a:t>On-axis guider built into the JaZeye</a:t>
            </a:r>
          </a:p>
          <a:p>
            <a:pPr lvl="2"/>
            <a:r>
              <a:rPr lang="en-US"/>
              <a:t>No long-term drift</a:t>
            </a:r>
          </a:p>
          <a:p>
            <a:pPr lvl="2"/>
            <a:r>
              <a:rPr lang="en-US"/>
              <a:t>Can operate for hours with no recentering</a:t>
            </a:r>
          </a:p>
          <a:p>
            <a:pPr lvl="2"/>
            <a:r>
              <a:rPr lang="en-US"/>
              <a:t>Blue on the plot is 3 hours of operation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D93391-1DD5-3E19-7E84-C5A675E82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226" y="2479996"/>
            <a:ext cx="5104471" cy="3960926"/>
          </a:xfrm>
          <a:prstGeom prst="rect">
            <a:avLst/>
          </a:prstGeom>
        </p:spPr>
      </p:pic>
      <p:pic>
        <p:nvPicPr>
          <p:cNvPr id="4" name="Picture 3" descr="A black and red device&#10;&#10;Description automatically generated">
            <a:extLst>
              <a:ext uri="{FF2B5EF4-FFF2-40B4-BE49-F238E27FC236}">
                <a16:creationId xmlns:a16="http://schemas.microsoft.com/office/drawing/2014/main" id="{66E06A8B-B1CA-7B19-B25B-F6B9301E5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368" y="4676640"/>
            <a:ext cx="1691398" cy="2040672"/>
          </a:xfrm>
          <a:prstGeom prst="rect">
            <a:avLst/>
          </a:prstGeom>
        </p:spPr>
      </p:pic>
      <p:pic>
        <p:nvPicPr>
          <p:cNvPr id="6" name="Picture 5" descr="A telescope on a stand&#10;&#10;Description automatically generated">
            <a:extLst>
              <a:ext uri="{FF2B5EF4-FFF2-40B4-BE49-F238E27FC236}">
                <a16:creationId xmlns:a16="http://schemas.microsoft.com/office/drawing/2014/main" id="{618DD334-B8F2-7272-BC5B-4F8FD28DB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315" y="4675751"/>
            <a:ext cx="2643909" cy="204230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8E6C53-A494-B8DA-76C0-88EDE24B5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11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818C3-E073-BB51-C661-2F55A367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1"/>
            <a:ext cx="10515600" cy="914746"/>
          </a:xfrm>
        </p:spPr>
        <p:txBody>
          <a:bodyPr/>
          <a:lstStyle/>
          <a:p>
            <a:r>
              <a:rPr lang="en-US"/>
              <a:t>Equipment for an Intensity Interferometer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64D78-F42E-43A4-B331-9320CD681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3122"/>
            <a:ext cx="109728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/>
              <a:t>JaZeye</a:t>
            </a:r>
            <a:r>
              <a:rPr lang="en-US"/>
              <a:t> Optical System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41E67D-2A5A-3D8C-1ADD-8035C8B8D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731" y="1999325"/>
            <a:ext cx="3842951" cy="3789748"/>
          </a:xfrm>
          <a:prstGeom prst="rect">
            <a:avLst/>
          </a:prstGeom>
        </p:spPr>
      </p:pic>
      <p:pic>
        <p:nvPicPr>
          <p:cNvPr id="5" name="Picture 4" descr="A diagram of a camera&#10;&#10;Description automatically generated">
            <a:extLst>
              <a:ext uri="{FF2B5EF4-FFF2-40B4-BE49-F238E27FC236}">
                <a16:creationId xmlns:a16="http://schemas.microsoft.com/office/drawing/2014/main" id="{20FCE682-8A04-9505-B099-1E56C1FF0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118" y="1607116"/>
            <a:ext cx="5544750" cy="45816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1B030-B74F-4619-8997-FB947510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80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818C3-E073-BB51-C661-2F55A367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1"/>
            <a:ext cx="10515600" cy="914746"/>
          </a:xfrm>
        </p:spPr>
        <p:txBody>
          <a:bodyPr/>
          <a:lstStyle/>
          <a:p>
            <a:r>
              <a:rPr lang="en-US"/>
              <a:t>Equipment for an Intensity Interferometer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64D78-F42E-43A4-B331-9320CD681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3122"/>
            <a:ext cx="109728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JaZeye</a:t>
            </a:r>
            <a:r>
              <a:rPr lang="en-US" dirty="0"/>
              <a:t> Narrowband Filter</a:t>
            </a:r>
          </a:p>
          <a:p>
            <a:pPr lvl="1"/>
            <a:r>
              <a:rPr lang="en-US" dirty="0">
                <a:ea typeface="Calibri"/>
                <a:cs typeface="Calibri"/>
              </a:rPr>
              <a:t>We measured </a:t>
            </a:r>
            <a:r>
              <a:rPr lang="en-US" dirty="0">
                <a:ea typeface="+mn-lt"/>
                <a:cs typeface="+mn-lt"/>
              </a:rPr>
              <a:t>the narrowband filters we're currently using on stars with an Agilent Cary 5000 spectrophotometer</a:t>
            </a:r>
          </a:p>
          <a:p>
            <a:pPr lvl="1"/>
            <a:r>
              <a:rPr lang="en-US" dirty="0"/>
              <a:t>The filters have the following characteristics:</a:t>
            </a:r>
            <a:endParaRPr lang="en-US" dirty="0">
              <a:ea typeface="Calibri"/>
              <a:cs typeface="Calibri"/>
            </a:endParaRPr>
          </a:p>
          <a:p>
            <a:pPr lvl="2"/>
            <a:r>
              <a:rPr lang="en-US" dirty="0"/>
              <a:t>Center wavelength = 589.25 nm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lvl="2"/>
            <a:r>
              <a:rPr lang="en-US" dirty="0">
                <a:ea typeface="Calibri" panose="020F0502020204030204"/>
                <a:cs typeface="Calibri" panose="020F0502020204030204"/>
              </a:rPr>
              <a:t>Bandwidth = 1.2 nm</a:t>
            </a:r>
          </a:p>
          <a:p>
            <a:pPr lvl="2"/>
            <a:r>
              <a:rPr lang="en-US" dirty="0">
                <a:ea typeface="Calibri" panose="020F0502020204030204"/>
                <a:cs typeface="Calibri" panose="020F0502020204030204"/>
              </a:rPr>
              <a:t>Overlapping bandwidth = 1.1 nm</a:t>
            </a:r>
          </a:p>
          <a:p>
            <a:pPr lvl="2"/>
            <a:r>
              <a:rPr lang="en-US" dirty="0" err="1">
                <a:ea typeface="Calibri" panose="020F0502020204030204"/>
                <a:cs typeface="Calibri" panose="020F0502020204030204"/>
              </a:rPr>
              <a:t>t</a:t>
            </a:r>
            <a:r>
              <a:rPr lang="en-US" baseline="-25000" dirty="0" err="1">
                <a:ea typeface="Calibri" panose="020F0502020204030204"/>
                <a:cs typeface="Calibri" panose="020F0502020204030204"/>
              </a:rPr>
              <a:t>coh</a:t>
            </a:r>
            <a:r>
              <a:rPr lang="en-US" dirty="0">
                <a:ea typeface="Calibri" panose="020F0502020204030204"/>
                <a:cs typeface="Calibri" panose="020F0502020204030204"/>
              </a:rPr>
              <a:t> = 0.78 ps</a:t>
            </a:r>
          </a:p>
          <a:p>
            <a:pPr marL="457200" lvl="1" indent="0">
              <a:buNone/>
            </a:pP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Picture 4" descr="Filter 1 vs Filter 2 Transmission.JPG">
            <a:extLst>
              <a:ext uri="{FF2B5EF4-FFF2-40B4-BE49-F238E27FC236}">
                <a16:creationId xmlns:a16="http://schemas.microsoft.com/office/drawing/2014/main" id="{5AFD38A2-BF2E-CC61-A7DC-28250FA91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240" y="3027422"/>
            <a:ext cx="6194214" cy="34719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A015C-A72B-B3B8-E37D-6AA38BBCC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77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818C3-E073-BB51-C661-2F55A367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1"/>
            <a:ext cx="10515600" cy="914746"/>
          </a:xfrm>
        </p:spPr>
        <p:txBody>
          <a:bodyPr/>
          <a:lstStyle/>
          <a:p>
            <a:r>
              <a:rPr lang="en-US"/>
              <a:t>Equipment for an Intensity Interferometer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64D78-F42E-43A4-B331-9320CD681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3122"/>
            <a:ext cx="109728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Single Photon Detectors: SPADs</a:t>
            </a:r>
          </a:p>
          <a:p>
            <a:pPr lvl="1"/>
            <a:r>
              <a:rPr lang="en-US"/>
              <a:t>Input is fed by a fiber optic cable to reduce loading on the </a:t>
            </a:r>
            <a:r>
              <a:rPr lang="en-US" err="1"/>
              <a:t>JaZeye</a:t>
            </a:r>
            <a:endParaRPr lang="en-US" err="1">
              <a:ea typeface="Calibri"/>
              <a:cs typeface="Calibri"/>
            </a:endParaRPr>
          </a:p>
          <a:p>
            <a:pPr lvl="1"/>
            <a:r>
              <a:rPr lang="en-US"/>
              <a:t>Our old SPADs had a timing jitter of 350 </a:t>
            </a:r>
            <a:r>
              <a:rPr lang="en-US" err="1"/>
              <a:t>ps</a:t>
            </a:r>
            <a:r>
              <a:rPr lang="en-US"/>
              <a:t> vs 32 </a:t>
            </a:r>
            <a:r>
              <a:rPr lang="en-US" err="1"/>
              <a:t>ps</a:t>
            </a:r>
            <a:r>
              <a:rPr lang="en-US"/>
              <a:t> for our new SPADs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21F926-40A8-7515-73E6-565905F4F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22" y="3204301"/>
            <a:ext cx="2166204" cy="3350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BD456C-8E37-D3B2-BE03-7BD28964D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031" y="3203198"/>
            <a:ext cx="4504007" cy="335895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46424-BF6E-2840-55CA-EC357AB57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3506E9-A9C4-205D-7848-A3CABDFEB5EB}"/>
              </a:ext>
            </a:extLst>
          </p:cNvPr>
          <p:cNvSpPr txBox="1"/>
          <p:nvPr/>
        </p:nvSpPr>
        <p:spPr>
          <a:xfrm>
            <a:off x="3699564" y="2834492"/>
            <a:ext cx="11190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Old SPAD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7FB28A-99F6-F6A5-A536-A79C6E611880}"/>
              </a:ext>
            </a:extLst>
          </p:cNvPr>
          <p:cNvSpPr txBox="1"/>
          <p:nvPr/>
        </p:nvSpPr>
        <p:spPr>
          <a:xfrm>
            <a:off x="7675216" y="2834492"/>
            <a:ext cx="12074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New SPAD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89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818C3-E073-BB51-C661-2F55A367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1"/>
            <a:ext cx="10515600" cy="914746"/>
          </a:xfrm>
        </p:spPr>
        <p:txBody>
          <a:bodyPr/>
          <a:lstStyle/>
          <a:p>
            <a:r>
              <a:rPr lang="en-US"/>
              <a:t>Equipment for an Intensity Interferometer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64D78-F42E-43A4-B331-9320CD681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3122"/>
            <a:ext cx="10972800" cy="4351338"/>
          </a:xfrm>
        </p:spPr>
        <p:txBody>
          <a:bodyPr>
            <a:normAutofit/>
          </a:bodyPr>
          <a:lstStyle/>
          <a:p>
            <a:r>
              <a:rPr lang="en-US"/>
              <a:t>Bench Set Up</a:t>
            </a:r>
          </a:p>
          <a:p>
            <a:r>
              <a:rPr lang="en-US"/>
              <a:t>Initial testing was performed on an optical bench in the lab</a:t>
            </a:r>
          </a:p>
          <a:p>
            <a:r>
              <a:rPr lang="en-US"/>
              <a:t>The bench setup simulates a star from two telescopes</a:t>
            </a:r>
          </a:p>
          <a:p>
            <a:pPr lvl="1"/>
            <a:r>
              <a:rPr lang="en-US"/>
              <a:t>A beamsplitter is used to make a star for each JaZeye/detector system</a:t>
            </a:r>
          </a:p>
          <a:p>
            <a:pPr lvl="1"/>
            <a:r>
              <a:rPr lang="en-US"/>
              <a:t>No motion to track</a:t>
            </a:r>
          </a:p>
          <a:p>
            <a:pPr lvl="1"/>
            <a:r>
              <a:rPr lang="en-US"/>
              <a:t>No seeing effects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B9BB3B-8E33-1880-3E63-B3E7AAC87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384" y="2918294"/>
            <a:ext cx="5617441" cy="379492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4716B-C4F2-8D2A-58B6-25600D9C8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03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nsityInterferometerBenchBlockDiagram.jpg">
            <a:extLst>
              <a:ext uri="{FF2B5EF4-FFF2-40B4-BE49-F238E27FC236}">
                <a16:creationId xmlns:a16="http://schemas.microsoft.com/office/drawing/2014/main" id="{925B414D-D535-7CC5-CA52-28DC9F02A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048" y="2323378"/>
            <a:ext cx="8791904" cy="36878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8818C3-E073-BB51-C661-2F55A367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1"/>
            <a:ext cx="10515600" cy="914746"/>
          </a:xfrm>
        </p:spPr>
        <p:txBody>
          <a:bodyPr/>
          <a:lstStyle/>
          <a:p>
            <a:r>
              <a:rPr lang="en-US"/>
              <a:t>Equipment for an Intensity Interferometer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64D78-F42E-43A4-B331-9320CD681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3122"/>
            <a:ext cx="109728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Bench Set Up Block Diagram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Components to the right of the beamsplitter is the same as on the telescopes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4369EF-F91D-AD4F-BCEF-ED9A0FFDA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77BC-3382-1A45-B7E3-15F6F5E36BB7}" type="slidenum">
              <a:rPr lang="en-US" smtClean="0"/>
              <a:t>9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7E80B44-924C-A851-7D00-621C933B9F53}"/>
              </a:ext>
            </a:extLst>
          </p:cNvPr>
          <p:cNvCxnSpPr/>
          <p:nvPr/>
        </p:nvCxnSpPr>
        <p:spPr>
          <a:xfrm>
            <a:off x="6835058" y="2423781"/>
            <a:ext cx="22133" cy="3487884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042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244</TotalTime>
  <Words>1058</Words>
  <Application>Microsoft Office PowerPoint</Application>
  <PresentationFormat>Widescreen</PresentationFormat>
  <Paragraphs>288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Arial Nova</vt:lpstr>
      <vt:lpstr>Arial Nova Light</vt:lpstr>
      <vt:lpstr>Arial,Sans-Serif</vt:lpstr>
      <vt:lpstr>Calibri</vt:lpstr>
      <vt:lpstr>Calibri Light</vt:lpstr>
      <vt:lpstr>Courier New</vt:lpstr>
      <vt:lpstr>Symbol</vt:lpstr>
      <vt:lpstr>Wingdings</vt:lpstr>
      <vt:lpstr>Office Theme</vt:lpstr>
      <vt:lpstr>PowerPoint Presentation</vt:lpstr>
      <vt:lpstr>Background</vt:lpstr>
      <vt:lpstr>Equipment for an Intensity Interferometer</vt:lpstr>
      <vt:lpstr>Equipment for an Intensity Interferometer</vt:lpstr>
      <vt:lpstr>Equipment for an Intensity Interferometer</vt:lpstr>
      <vt:lpstr>Equipment for an Intensity Interferometer</vt:lpstr>
      <vt:lpstr>Equipment for an Intensity Interferometer</vt:lpstr>
      <vt:lpstr>Equipment for an Intensity Interferometer</vt:lpstr>
      <vt:lpstr>Equipment for an Intensity Interferometer</vt:lpstr>
      <vt:lpstr>System Efficiency</vt:lpstr>
      <vt:lpstr>Typical Data – counts and timestamps</vt:lpstr>
      <vt:lpstr>Shift the correlation away from t = 0</vt:lpstr>
      <vt:lpstr>Our Favorite Equations</vt:lpstr>
      <vt:lpstr>Coherence Signal</vt:lpstr>
      <vt:lpstr>Gaussian Fitting Results</vt:lpstr>
      <vt:lpstr>Bonus Equations</vt:lpstr>
      <vt:lpstr>IV. Future Plans</vt:lpstr>
      <vt:lpstr>Questions?</vt:lpstr>
      <vt:lpstr>Backup Material</vt:lpstr>
      <vt:lpstr>Data Collection Sessions</vt:lpstr>
      <vt:lpstr>Binning Statistics</vt:lpstr>
      <vt:lpstr>Gaussian Fitting Results</vt:lpstr>
      <vt:lpstr>Optical Path Delay vs Hour Angle</vt:lpstr>
      <vt:lpstr>Sirius Baseline Variations vs Hour Angle</vt:lpstr>
      <vt:lpstr>Signal Build up</vt:lpstr>
      <vt:lpstr>PowerPoint Presentation</vt:lpstr>
      <vt:lpstr>PowerPoint Presentation</vt:lpstr>
      <vt:lpstr>PowerPoint Presentation</vt:lpstr>
      <vt:lpstr>PowerPoint Presentation</vt:lpstr>
      <vt:lpstr>Three Nights – various bin sizes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Intensity Interferometer</dc:title>
  <dc:creator>Rick Scott</dc:creator>
  <cp:lastModifiedBy>Tom Mozdzen</cp:lastModifiedBy>
  <cp:revision>698</cp:revision>
  <dcterms:created xsi:type="dcterms:W3CDTF">2022-04-24T00:01:31Z</dcterms:created>
  <dcterms:modified xsi:type="dcterms:W3CDTF">2024-11-03T04:23:10Z</dcterms:modified>
</cp:coreProperties>
</file>