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85" r:id="rId3"/>
    <p:sldId id="3005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94"/>
  </p:normalViewPr>
  <p:slideViewPr>
    <p:cSldViewPr snapToGrid="0">
      <p:cViewPr varScale="1">
        <p:scale>
          <a:sx n="68" d="100"/>
          <a:sy n="68" d="100"/>
        </p:scale>
        <p:origin x="1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5E9A-B91B-C7E0-F519-74E02D73F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2C7B4-9CB6-768C-5B2A-6FFB04AF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13A1A-6DF7-9D30-FCF5-1CE42D31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42EC4-B8C7-2F7E-22E0-C10634B1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90ED-1E85-92B2-B6E8-1F5137C2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2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D363-AE76-7E43-58C4-D87A00CD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B2734-A037-C1C0-C742-AFFBF75D8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55B0D-43E4-360A-7851-DED63B73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33AFB-9E82-59C7-98AA-5854A9DF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1F587-B68C-56DF-FA3A-3155AAFE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4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1EB894-4CC7-539B-5C71-51143FE1B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1E365-E397-FB02-7D8F-306A88433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6518D-46BD-6D3A-0B35-4B50C5AB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BDF1E-024C-6592-2A83-FCC1677F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1FEB-AE01-D2C8-32B2-A268DBA7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5723-C223-8058-42B4-55733A60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22EF4-7AA4-268C-C639-2B2DD9E61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026CC-F55B-4B71-CD60-181067F7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D67B-3CD8-3670-6CD4-E7977C6B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91B1-3243-0D9B-D1CF-A22D8D22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1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8DC3-5D88-02C3-BDD9-852535B0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B0477-0DE2-28F0-65C5-C8C8DC1F9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C585E-37E7-3378-6E50-1ACB1E9F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4A65B-9FF5-109C-79CF-3C8CE232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9DE41-7366-067F-E2D8-2E18F361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7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D7A4-D12C-9885-750B-351EB004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B7BD-C67D-F3D7-F15E-620C48A63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12EC0-0251-B4B7-5AB9-F8CE0A803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27AB5-D07B-5F78-0D9F-B0B87815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19F94-D7B6-A568-806C-A80629A3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62B84-954C-6371-CFBD-58DF90A1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76F2-CD32-C261-D25F-4EBD9540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2B098-36F2-0C26-B117-088DBA235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8543-AD6F-CA41-29B4-19C842E30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47E0A-F65F-1050-09F1-E458B47B2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42F69-6E3C-8EB0-F53A-2B1891A0B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BC7C0-2F18-2C64-00B3-59186B73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54667-FBDE-7D86-FD1C-CA9DD0F2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EAC23-BB5D-D500-B562-FAB0354D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6BEE-0089-D0FE-9BE5-050BB4DC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3744E-862B-CC9E-0D5B-8EECEDF4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7C6FE-DA82-89EA-84F4-02B841B3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2B15B-3085-AC31-DD0D-416522F9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8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44BDE-B422-AA13-0B24-3FADE314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005BE-049D-83BE-870B-BF717067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293A5-776C-F093-5F4A-E6A2A8A4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5B2C-9C5F-CA39-F3E6-AE4CA050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3ED50-AB33-0577-2BCA-011F92A5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9E6AE-7119-85FA-2B8A-F0530753B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17F70-087A-A253-857B-0EED8979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8C074-5E9D-112E-B1E3-3809A112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9F6E-EE46-796C-4A85-9D218C6F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9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33C9-6BE5-A132-995F-2547DDA6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CCD01-616C-3262-CF51-762067325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714EB-BEA1-7CDC-EC01-19A847A0E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123EE-63D4-31A6-57E9-591A4B85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21B15-AD19-BA7E-A4A3-11C7DC5C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C72CE-06DF-7038-F3FB-0C3E4F34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4A73A-3A07-A985-FEC6-60371DA9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0BB60-E950-F63C-E0CF-7ACF8DC3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F5357-4817-5DE1-31A3-36B98FF6D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F4EF4D-DF2C-924D-A3C9-24C9E281CB5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E8E9F-F2D3-EFAE-06A7-2D75535B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57BE0-0096-DD0C-9E74-2EDA8CA05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B7C70-FB43-5F48-AF6E-A0DD3D77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7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37A1-38ED-2AE9-4201-9BA1F5C44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Atmospheric Scintillation Light &amp;</a:t>
            </a:r>
            <a:br>
              <a:rPr lang="en-US" dirty="0"/>
            </a:br>
            <a:r>
              <a:rPr lang="en-US" dirty="0"/>
              <a:t>Light Bucket  Astronomy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48A5E-A4BE-479D-9442-43EE4BA9C1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Dave Kieda</a:t>
            </a:r>
          </a:p>
          <a:p>
            <a:r>
              <a:rPr lang="en-US" dirty="0"/>
              <a:t>U of Utah</a:t>
            </a:r>
          </a:p>
          <a:p>
            <a:r>
              <a:rPr lang="en-US" dirty="0"/>
              <a:t>11/1/2024</a:t>
            </a:r>
          </a:p>
          <a:p>
            <a:r>
              <a:rPr lang="en-US" dirty="0"/>
              <a:t>Perimeter Institute</a:t>
            </a:r>
          </a:p>
        </p:txBody>
      </p:sp>
    </p:spTree>
    <p:extLst>
      <p:ext uri="{BB962C8B-B14F-4D97-AF65-F5344CB8AC3E}">
        <p14:creationId xmlns:p14="http://schemas.microsoft.com/office/powerpoint/2010/main" val="160435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E3AD-CE36-8B4D-8F56-01B99C1C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4" y="17394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Light Bucket Optical Astronomy: non-imaging Science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51859-F733-9B46-BC37-BCD7832D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4" y="4648428"/>
            <a:ext cx="6246687" cy="1947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E91070-BF4E-AB4B-BF4C-28297F52E756}"/>
              </a:ext>
            </a:extLst>
          </p:cNvPr>
          <p:cNvSpPr txBox="1"/>
          <p:nvPr/>
        </p:nvSpPr>
        <p:spPr>
          <a:xfrm>
            <a:off x="6657654" y="5160357"/>
            <a:ext cx="2739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Sub-km Kuiper Belt Objects</a:t>
            </a:r>
          </a:p>
          <a:p>
            <a:endParaRPr lang="en-US" dirty="0"/>
          </a:p>
          <a:p>
            <a:r>
              <a:rPr lang="en-US" dirty="0"/>
              <a:t>KBO’s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D50ED-6D1A-154B-B849-A61E91F54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70" y="1674687"/>
            <a:ext cx="2482592" cy="2471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2D2074-1653-8247-BB03-8CFBEC6282EC}"/>
              </a:ext>
            </a:extLst>
          </p:cNvPr>
          <p:cNvSpPr txBox="1"/>
          <p:nvPr/>
        </p:nvSpPr>
        <p:spPr>
          <a:xfrm>
            <a:off x="9996755" y="2448739"/>
            <a:ext cx="18886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SETI:</a:t>
            </a:r>
          </a:p>
          <a:p>
            <a:endParaRPr lang="en-US" dirty="0"/>
          </a:p>
          <a:p>
            <a:r>
              <a:rPr lang="en-US" dirty="0"/>
              <a:t>Techno-signatures</a:t>
            </a:r>
          </a:p>
          <a:p>
            <a:endParaRPr lang="en-US" dirty="0"/>
          </a:p>
          <a:p>
            <a:r>
              <a:rPr lang="en-US" dirty="0"/>
              <a:t>Dyson Sphere?</a:t>
            </a:r>
          </a:p>
        </p:txBody>
      </p:sp>
      <p:pic>
        <p:nvPicPr>
          <p:cNvPr id="1026" name="Picture 2" descr="Classification - Altair">
            <a:extLst>
              <a:ext uri="{FF2B5EF4-FFF2-40B4-BE49-F238E27FC236}">
                <a16:creationId xmlns:a16="http://schemas.microsoft.com/office/drawing/2014/main" id="{D825D52C-1636-7547-A507-6CB9392B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0" y="1599023"/>
            <a:ext cx="3289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3CE189-28D0-9241-8F78-AA8CD038C395}"/>
              </a:ext>
            </a:extLst>
          </p:cNvPr>
          <p:cNvSpPr txBox="1"/>
          <p:nvPr/>
        </p:nvSpPr>
        <p:spPr>
          <a:xfrm>
            <a:off x="4106367" y="1899094"/>
            <a:ext cx="30824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1-D/2-D </a:t>
            </a:r>
          </a:p>
          <a:p>
            <a:r>
              <a:rPr lang="en-US" dirty="0"/>
              <a:t>Measurements of</a:t>
            </a:r>
          </a:p>
          <a:p>
            <a:r>
              <a:rPr lang="en-US" dirty="0"/>
              <a:t>Stellar dimensions</a:t>
            </a:r>
          </a:p>
          <a:p>
            <a:endParaRPr lang="en-US" dirty="0"/>
          </a:p>
          <a:p>
            <a:r>
              <a:rPr lang="en-US" dirty="0"/>
              <a:t>Stellar Intensity Interferometry</a:t>
            </a:r>
          </a:p>
          <a:p>
            <a:r>
              <a:rPr lang="en-US" dirty="0"/>
              <a:t>Asteroid occultations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0354F-C76C-0842-ACFB-187DEC3EB50E}"/>
              </a:ext>
            </a:extLst>
          </p:cNvPr>
          <p:cNvSpPr txBox="1"/>
          <p:nvPr/>
        </p:nvSpPr>
        <p:spPr>
          <a:xfrm>
            <a:off x="11423374" y="63212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0" name="Picture 9" descr="Veritas-logo-drop-shadow.png">
            <a:extLst>
              <a:ext uri="{FF2B5EF4-FFF2-40B4-BE49-F238E27FC236}">
                <a16:creationId xmlns:a16="http://schemas.microsoft.com/office/drawing/2014/main" id="{6925D284-3378-B841-BF96-6470C403A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636" y="180459"/>
            <a:ext cx="1004431" cy="9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0772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FE7C8-37CB-9373-2E86-CCB19B72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33" y="2718225"/>
            <a:ext cx="8839877" cy="358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6710B8-3F3B-6E91-FDDB-73F3105B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Asteroid Occultations in VERITAS camera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3680E-1381-9A9D-14D4-B4D24856C6C3}"/>
              </a:ext>
            </a:extLst>
          </p:cNvPr>
          <p:cNvSpPr txBox="1"/>
          <p:nvPr/>
        </p:nvSpPr>
        <p:spPr>
          <a:xfrm>
            <a:off x="1645920" y="2076994"/>
            <a:ext cx="362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 light level from star (1 pixel)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7474AA-D0FD-B20E-55A1-FEB8B977A33C}"/>
              </a:ext>
            </a:extLst>
          </p:cNvPr>
          <p:cNvCxnSpPr/>
          <p:nvPr/>
        </p:nvCxnSpPr>
        <p:spPr>
          <a:xfrm flipH="1">
            <a:off x="2599509" y="2560320"/>
            <a:ext cx="169817" cy="17634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13C998-3F23-BCF9-BF78-8A7A1DC7B3F1}"/>
              </a:ext>
            </a:extLst>
          </p:cNvPr>
          <p:cNvGrpSpPr/>
          <p:nvPr/>
        </p:nvGrpSpPr>
        <p:grpSpPr>
          <a:xfrm>
            <a:off x="5473337" y="4139140"/>
            <a:ext cx="3122023" cy="445287"/>
            <a:chOff x="5473337" y="4139140"/>
            <a:chExt cx="3122023" cy="44528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6BDDA86-0A95-3A99-E412-F9E8B3C91C2B}"/>
                </a:ext>
              </a:extLst>
            </p:cNvPr>
            <p:cNvCxnSpPr/>
            <p:nvPr/>
          </p:nvCxnSpPr>
          <p:spPr>
            <a:xfrm>
              <a:off x="5473337" y="4584427"/>
              <a:ext cx="312202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9CCAB2-7481-7D6F-E2A2-B59D11A480A6}"/>
                </a:ext>
              </a:extLst>
            </p:cNvPr>
            <p:cNvSpPr txBox="1"/>
            <p:nvPr/>
          </p:nvSpPr>
          <p:spPr>
            <a:xfrm>
              <a:off x="5904411" y="4139140"/>
              <a:ext cx="187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Asteroid diameter</a:t>
              </a:r>
            </a:p>
          </p:txBody>
        </p:sp>
      </p:grpSp>
      <p:sp>
        <p:nvSpPr>
          <p:cNvPr id="10" name="Donut 9">
            <a:extLst>
              <a:ext uri="{FF2B5EF4-FFF2-40B4-BE49-F238E27FC236}">
                <a16:creationId xmlns:a16="http://schemas.microsoft.com/office/drawing/2014/main" id="{1729F059-71F6-9BDB-5024-05E03625753F}"/>
              </a:ext>
            </a:extLst>
          </p:cNvPr>
          <p:cNvSpPr/>
          <p:nvPr/>
        </p:nvSpPr>
        <p:spPr>
          <a:xfrm>
            <a:off x="5145693" y="3479572"/>
            <a:ext cx="404948" cy="803361"/>
          </a:xfrm>
          <a:prstGeom prst="donut">
            <a:avLst>
              <a:gd name="adj" fmla="val 20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C7511729-CC11-421D-3594-D75DE9027AFA}"/>
              </a:ext>
            </a:extLst>
          </p:cNvPr>
          <p:cNvSpPr/>
          <p:nvPr/>
        </p:nvSpPr>
        <p:spPr>
          <a:xfrm>
            <a:off x="8486504" y="3642422"/>
            <a:ext cx="404948" cy="803361"/>
          </a:xfrm>
          <a:prstGeom prst="donut">
            <a:avLst>
              <a:gd name="adj" fmla="val 20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A4579-383E-CD8D-E004-9B7D2B42892A}"/>
              </a:ext>
            </a:extLst>
          </p:cNvPr>
          <p:cNvSpPr txBox="1"/>
          <p:nvPr/>
        </p:nvSpPr>
        <p:spPr>
          <a:xfrm>
            <a:off x="7034348" y="2261660"/>
            <a:ext cx="255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Fringes = stellar diameter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C815EA-9652-E9E9-DB0E-27A44F578330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8313962" y="2630992"/>
            <a:ext cx="375016" cy="101143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1AA8C6-1340-065D-C104-F0C3CC9A65A5}"/>
              </a:ext>
            </a:extLst>
          </p:cNvPr>
          <p:cNvCxnSpPr>
            <a:cxnSpLocks/>
          </p:cNvCxnSpPr>
          <p:nvPr/>
        </p:nvCxnSpPr>
        <p:spPr>
          <a:xfrm flipH="1">
            <a:off x="5550641" y="2596280"/>
            <a:ext cx="2388304" cy="94210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3559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CD50-9BB4-EA57-013D-99A1A880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 of Atmospheric Scintillation</a:t>
            </a:r>
          </a:p>
        </p:txBody>
      </p:sp>
      <p:pic>
        <p:nvPicPr>
          <p:cNvPr id="1030" name="Picture 6" descr="Star PNG, Vector, PSD, and Clipart With ...">
            <a:extLst>
              <a:ext uri="{FF2B5EF4-FFF2-40B4-BE49-F238E27FC236}">
                <a16:creationId xmlns:a16="http://schemas.microsoft.com/office/drawing/2014/main" id="{48A638E9-B3CB-92BB-9F01-5C1EF3EE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13" y="1261195"/>
            <a:ext cx="811003" cy="8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E89A1D1-CB9D-A8D8-78C5-E27761276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8"/>
          <a:stretch/>
        </p:blipFill>
        <p:spPr bwMode="auto">
          <a:xfrm>
            <a:off x="4079008" y="2982343"/>
            <a:ext cx="2668155" cy="10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A2902-90F9-F31B-5E39-54FF03692F01}"/>
              </a:ext>
            </a:extLst>
          </p:cNvPr>
          <p:cNvSpPr txBox="1"/>
          <p:nvPr/>
        </p:nvSpPr>
        <p:spPr>
          <a:xfrm>
            <a:off x="7938654" y="1595789"/>
            <a:ext cx="81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A8C50-E84A-E220-DD06-E0D7E5EBD4A4}"/>
              </a:ext>
            </a:extLst>
          </p:cNvPr>
          <p:cNvSpPr txBox="1"/>
          <p:nvPr/>
        </p:nvSpPr>
        <p:spPr>
          <a:xfrm>
            <a:off x="7938655" y="3315414"/>
            <a:ext cx="307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Turbulent atmosphere</a:t>
            </a:r>
          </a:p>
        </p:txBody>
      </p:sp>
      <p:pic>
        <p:nvPicPr>
          <p:cNvPr id="8" name="Picture 2" descr="Producing memory from speckle patterns">
            <a:extLst>
              <a:ext uri="{FF2B5EF4-FFF2-40B4-BE49-F238E27FC236}">
                <a16:creationId xmlns:a16="http://schemas.microsoft.com/office/drawing/2014/main" id="{F8704117-F0AD-9AA7-F1CF-A165B95A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24" y="4953202"/>
            <a:ext cx="1159122" cy="11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5A9E70-44A7-B4F6-75E9-8602E60B3DD0}"/>
              </a:ext>
            </a:extLst>
          </p:cNvPr>
          <p:cNvSpPr txBox="1"/>
          <p:nvPr/>
        </p:nvSpPr>
        <p:spPr>
          <a:xfrm>
            <a:off x="7938654" y="5219705"/>
            <a:ext cx="307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Speckle Pattern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05E10D07-D1AB-27E8-0BBB-AF23BFB6B4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73127" y="3332138"/>
            <a:ext cx="2291253" cy="437117"/>
          </a:xfrm>
          <a:prstGeom prst="curvedConnector3">
            <a:avLst>
              <a:gd name="adj1" fmla="val 5642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1A638920-AEF4-BCCB-55C3-77AEB1C77CD3}"/>
              </a:ext>
            </a:extLst>
          </p:cNvPr>
          <p:cNvCxnSpPr/>
          <p:nvPr/>
        </p:nvCxnSpPr>
        <p:spPr>
          <a:xfrm rot="16200000" flipH="1">
            <a:off x="3664922" y="3353795"/>
            <a:ext cx="2291255" cy="343052"/>
          </a:xfrm>
          <a:prstGeom prst="curvedConnector3">
            <a:avLst>
              <a:gd name="adj1" fmla="val 4311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730C24BC-36BB-4C23-9DDB-F12D774D12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43621" y="3283764"/>
            <a:ext cx="2291257" cy="533868"/>
          </a:xfrm>
          <a:prstGeom prst="curvedConnector3">
            <a:avLst>
              <a:gd name="adj1" fmla="val 4220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07B09D90-38A7-0F6C-4068-17B881668B1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67740" y="3233146"/>
            <a:ext cx="2291257" cy="533868"/>
          </a:xfrm>
          <a:prstGeom prst="curvedConnector3">
            <a:avLst>
              <a:gd name="adj1" fmla="val 6238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1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50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F8EC-CCF1-61FB-DF24-2D87304C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Speckle Pattern &amp; Mirror diameters</a:t>
            </a:r>
          </a:p>
        </p:txBody>
      </p:sp>
      <p:pic>
        <p:nvPicPr>
          <p:cNvPr id="2050" name="Picture 2" descr="Producing memory from speckle patterns">
            <a:extLst>
              <a:ext uri="{FF2B5EF4-FFF2-40B4-BE49-F238E27FC236}">
                <a16:creationId xmlns:a16="http://schemas.microsoft.com/office/drawing/2014/main" id="{EDD22144-0E98-CBD5-334E-D868CE97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0795"/>
            <a:ext cx="3797877" cy="37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C68DBE-39A1-572B-E8E2-612B1D00546E}"/>
              </a:ext>
            </a:extLst>
          </p:cNvPr>
          <p:cNvSpPr/>
          <p:nvPr/>
        </p:nvSpPr>
        <p:spPr>
          <a:xfrm>
            <a:off x="1497724" y="2916143"/>
            <a:ext cx="1967345" cy="1953491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368902-4661-BA1F-C46A-887A231F67B6}"/>
              </a:ext>
            </a:extLst>
          </p:cNvPr>
          <p:cNvGrpSpPr/>
          <p:nvPr/>
        </p:nvGrpSpPr>
        <p:grpSpPr>
          <a:xfrm>
            <a:off x="5415268" y="2110795"/>
            <a:ext cx="5483064" cy="3780998"/>
            <a:chOff x="5415268" y="2110795"/>
            <a:chExt cx="5483064" cy="378099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5D5A12-C79E-B904-0C94-275120705E76}"/>
                </a:ext>
              </a:extLst>
            </p:cNvPr>
            <p:cNvGrpSpPr/>
            <p:nvPr/>
          </p:nvGrpSpPr>
          <p:grpSpPr>
            <a:xfrm>
              <a:off x="7100455" y="2110795"/>
              <a:ext cx="3797877" cy="3780998"/>
              <a:chOff x="7100455" y="2110795"/>
              <a:chExt cx="3797877" cy="3780998"/>
            </a:xfrm>
          </p:grpSpPr>
          <p:pic>
            <p:nvPicPr>
              <p:cNvPr id="5" name="Picture 2" descr="Producing memory from speckle patterns">
                <a:extLst>
                  <a:ext uri="{FF2B5EF4-FFF2-40B4-BE49-F238E27FC236}">
                    <a16:creationId xmlns:a16="http://schemas.microsoft.com/office/drawing/2014/main" id="{9DCF4F7B-D19E-D97C-C3AA-2AE8BEB665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0455" y="2110795"/>
                <a:ext cx="3797877" cy="3780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43115E3-34D9-1182-89BC-5BAEE662D2C0}"/>
                  </a:ext>
                </a:extLst>
              </p:cNvPr>
              <p:cNvSpPr/>
              <p:nvPr/>
            </p:nvSpPr>
            <p:spPr>
              <a:xfrm>
                <a:off x="7690706" y="2881506"/>
                <a:ext cx="552749" cy="547494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C1AE373-8582-C6AF-6E97-98D51AE2E99E}"/>
                  </a:ext>
                </a:extLst>
              </p:cNvPr>
              <p:cNvSpPr/>
              <p:nvPr/>
            </p:nvSpPr>
            <p:spPr>
              <a:xfrm>
                <a:off x="7815397" y="4386649"/>
                <a:ext cx="552749" cy="547494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A1E7B74-532F-CB11-A413-7B34EF703EF4}"/>
                  </a:ext>
                </a:extLst>
              </p:cNvPr>
              <p:cNvSpPr/>
              <p:nvPr/>
            </p:nvSpPr>
            <p:spPr>
              <a:xfrm>
                <a:off x="9349938" y="2881506"/>
                <a:ext cx="552749" cy="547494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7D8A5D0-594F-B8B5-AE22-C28D6BE7B2CD}"/>
                  </a:ext>
                </a:extLst>
              </p:cNvPr>
              <p:cNvSpPr/>
              <p:nvPr/>
            </p:nvSpPr>
            <p:spPr>
              <a:xfrm>
                <a:off x="9412283" y="4386649"/>
                <a:ext cx="552749" cy="547494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AC5700-51F1-383B-2075-7251EEA3172E}"/>
                </a:ext>
              </a:extLst>
            </p:cNvPr>
            <p:cNvSpPr txBox="1"/>
            <p:nvPr/>
          </p:nvSpPr>
          <p:spPr>
            <a:xfrm>
              <a:off x="5415268" y="3616573"/>
              <a:ext cx="7103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7C1F00-83A8-652E-85A2-25C5D4DE6B48}"/>
              </a:ext>
            </a:extLst>
          </p:cNvPr>
          <p:cNvSpPr txBox="1"/>
          <p:nvPr/>
        </p:nvSpPr>
        <p:spPr>
          <a:xfrm>
            <a:off x="2784764" y="6050810"/>
            <a:ext cx="6242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Size of speckle vs mirror size. ---depends on wavelength</a:t>
            </a:r>
          </a:p>
          <a:p>
            <a:pPr marL="342900" indent="-342900">
              <a:buAutoNum type="arabicParenR"/>
            </a:pPr>
            <a:r>
              <a:rPr lang="en-US" dirty="0"/>
              <a:t>Ratio of volume to perimeter  ---depends upon mirror area</a:t>
            </a:r>
          </a:p>
        </p:txBody>
      </p:sp>
    </p:spTree>
    <p:extLst>
      <p:ext uri="{BB962C8B-B14F-4D97-AF65-F5344CB8AC3E}">
        <p14:creationId xmlns:p14="http://schemas.microsoft.com/office/powerpoint/2010/main" val="37286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DFA6-A27E-0A9C-0E4B-BA8D513F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Scintillation Noise and Mirror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53619-144E-E091-D711-D23FC2F7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4" y="1369384"/>
            <a:ext cx="6795654" cy="5157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BD98A6-B938-0D04-2594-87BB2C5747EA}"/>
              </a:ext>
            </a:extLst>
          </p:cNvPr>
          <p:cNvSpPr txBox="1"/>
          <p:nvPr/>
        </p:nvSpPr>
        <p:spPr>
          <a:xfrm>
            <a:off x="7456134" y="1502502"/>
            <a:ext cx="42057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well established noise issue</a:t>
            </a:r>
          </a:p>
          <a:p>
            <a:endParaRPr lang="en-US" dirty="0"/>
          </a:p>
          <a:p>
            <a:r>
              <a:rPr lang="en-US" dirty="0"/>
              <a:t>Based upon observed Scintillation Scaling Laws from</a:t>
            </a:r>
          </a:p>
          <a:p>
            <a:r>
              <a:rPr lang="en-US" dirty="0"/>
              <a:t>Astronomical telescopes</a:t>
            </a:r>
          </a:p>
          <a:p>
            <a:endParaRPr lang="en-US" dirty="0"/>
          </a:p>
          <a:p>
            <a:r>
              <a:rPr lang="en-US" dirty="0"/>
              <a:t>Noise uncertainties </a:t>
            </a:r>
          </a:p>
          <a:p>
            <a:r>
              <a:rPr lang="en-US" dirty="0"/>
              <a:t>  e.g. depends upon chosen site</a:t>
            </a:r>
          </a:p>
          <a:p>
            <a:endParaRPr lang="en-US" dirty="0"/>
          </a:p>
          <a:p>
            <a:r>
              <a:rPr lang="en-US" dirty="0"/>
              <a:t>Fundamental issue for ‘light bucket’ Astronomy (non-imaging, non-AO)</a:t>
            </a:r>
          </a:p>
          <a:p>
            <a:r>
              <a:rPr lang="en-US" dirty="0"/>
              <a:t>      e.g. asteroid occultations</a:t>
            </a:r>
          </a:p>
          <a:p>
            <a:endParaRPr lang="en-US" dirty="0"/>
          </a:p>
          <a:p>
            <a:r>
              <a:rPr lang="en-US" dirty="0"/>
              <a:t>SII, Adaptive optics……..reduced impact</a:t>
            </a:r>
          </a:p>
          <a:p>
            <a:r>
              <a:rPr lang="en-US" dirty="0"/>
              <a:t>But part of error budget</a:t>
            </a:r>
          </a:p>
          <a:p>
            <a:endParaRPr lang="en-US" i="1" dirty="0"/>
          </a:p>
          <a:p>
            <a:r>
              <a:rPr lang="en-US" i="1" dirty="0"/>
              <a:t>M. Daniel</a:t>
            </a:r>
          </a:p>
          <a:p>
            <a:r>
              <a:rPr lang="en-US" i="1" dirty="0" err="1"/>
              <a:t>PoS</a:t>
            </a:r>
            <a:r>
              <a:rPr lang="en-US" i="1" dirty="0"/>
              <a:t> (ICRC2019) 007</a:t>
            </a:r>
          </a:p>
        </p:txBody>
      </p:sp>
    </p:spTree>
    <p:extLst>
      <p:ext uri="{BB962C8B-B14F-4D97-AF65-F5344CB8AC3E}">
        <p14:creationId xmlns:p14="http://schemas.microsoft.com/office/powerpoint/2010/main" val="55269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175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Atmospheric Scintillation Light &amp; Light Bucket  Astronomy</vt:lpstr>
      <vt:lpstr>Light Bucket Optical Astronomy: non-imaging Science</vt:lpstr>
      <vt:lpstr>Asteroid Occultations in VERITAS camera</vt:lpstr>
      <vt:lpstr>Synopsis of Atmospheric Scintillation</vt:lpstr>
      <vt:lpstr>Speckle Pattern &amp; Mirror diameters</vt:lpstr>
      <vt:lpstr>Scintillation Noise and Mirror 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Kieda</dc:creator>
  <cp:lastModifiedBy>Dave Kieda</cp:lastModifiedBy>
  <cp:revision>5</cp:revision>
  <dcterms:created xsi:type="dcterms:W3CDTF">2024-11-01T12:05:13Z</dcterms:created>
  <dcterms:modified xsi:type="dcterms:W3CDTF">2024-11-03T18:27:11Z</dcterms:modified>
</cp:coreProperties>
</file>