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Relationship Id="rId3" Type="http://schemas.openxmlformats.org/officeDocument/2006/relationships/image" Target="../media/image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"/><Relationship Id="rId3" Type="http://schemas.openxmlformats.org/officeDocument/2006/relationships/hyperlink" Target="https://www.iis.fraunhofer.de/de/profil/standorte/forschungscampus-waischenfeld.html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xfrm>
            <a:off x="1524000" y="779462"/>
            <a:ext cx="9144000" cy="2387601"/>
          </a:xfrm>
          <a:prstGeom prst="rect">
            <a:avLst/>
          </a:prstGeom>
        </p:spPr>
        <p:txBody>
          <a:bodyPr/>
          <a:lstStyle>
            <a:lvl1pPr defTabSz="859536">
              <a:defRPr sz="5640"/>
            </a:lvl1pPr>
          </a:lstStyle>
          <a:p>
            <a:pPr/>
            <a:r>
              <a:t>Intensity interferometry science and technology summary and discussion</a:t>
            </a:r>
          </a:p>
        </p:txBody>
      </p:sp>
      <p:sp>
        <p:nvSpPr>
          <p:cNvPr id="95" name="Subtitle 2"/>
          <p:cNvSpPr txBox="1"/>
          <p:nvPr>
            <p:ph type="subTitle" sz="quarter" idx="1"/>
          </p:nvPr>
        </p:nvSpPr>
        <p:spPr>
          <a:xfrm>
            <a:off x="3004549" y="4799351"/>
            <a:ext cx="9144001" cy="1655762"/>
          </a:xfrm>
          <a:prstGeom prst="rect">
            <a:avLst/>
          </a:prstGeom>
        </p:spPr>
        <p:txBody>
          <a:bodyPr/>
          <a:lstStyle/>
          <a:p>
            <a:pPr algn="r"/>
            <a:r>
              <a:t>Philip Mauskopf, ASU</a:t>
            </a:r>
          </a:p>
          <a:p>
            <a:pPr algn="r"/>
            <a:r>
              <a:t>Future Prospects for Intensity Interferometry</a:t>
            </a:r>
          </a:p>
          <a:p>
            <a:pPr algn="r"/>
            <a:r>
              <a:t>Perimeter Institute, November 1, 2024</a:t>
            </a:r>
          </a:p>
        </p:txBody>
      </p:sp>
      <p:pic>
        <p:nvPicPr>
          <p:cNvPr id="9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157" y="3754250"/>
            <a:ext cx="4625882" cy="3131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chnical questions from discuss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Technical questions from discussions</a:t>
            </a:r>
          </a:p>
        </p:txBody>
      </p:sp>
      <p:sp>
        <p:nvSpPr>
          <p:cNvPr id="132" name="Do we need single mode optics/fiber for spectrometer to avoid issues with smearing correlation signals and does it depends on the spectrometer details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03454" indent="-203454" defTabSz="813816">
              <a:spcBef>
                <a:spcPts val="800"/>
              </a:spcBef>
              <a:defRPr sz="2492"/>
            </a:pPr>
            <a:r>
              <a:t>Do we need single mode optics/fiber for spectrometer to avoid issues with smearing correlation signals and does it depends on the spectrometer details?</a:t>
            </a: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What is the limit to source brightness for small apertures?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Scintillation noise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Detector dark counts (SNSPDs are low)</a:t>
            </a:r>
          </a:p>
          <a:p>
            <a:pPr lvl="1" marL="610361" indent="-203454" defTabSz="813816">
              <a:spcBef>
                <a:spcPts val="800"/>
              </a:spcBef>
              <a:defRPr sz="2492"/>
            </a:pPr>
            <a:r>
              <a:t>Guiding</a:t>
            </a: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What are the tradeoffs between SNSPDs, SPADs and other detectors (MCP, PMT)?</a:t>
            </a: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What are the limits from timing synchronization and atmospheric fluctuations?</a:t>
            </a:r>
          </a:p>
          <a:p>
            <a:pPr marL="203454" indent="-203454" defTabSz="813816">
              <a:spcBef>
                <a:spcPts val="800"/>
              </a:spcBef>
              <a:defRPr sz="2492"/>
            </a:pPr>
            <a:r>
              <a:t>How well can we reconstruct images and other source features?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Intensity Interferometry Sensitivity:</a:t>
            </a:r>
          </a:p>
        </p:txBody>
      </p:sp>
      <p:sp>
        <p:nvSpPr>
          <p:cNvPr id="135" name="Content Placeholder 2"/>
          <p:cNvSpPr txBox="1"/>
          <p:nvPr>
            <p:ph type="body" idx="1"/>
          </p:nvPr>
        </p:nvSpPr>
        <p:spPr>
          <a:xfrm>
            <a:off x="838200" y="1698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Signal to Noise Ratio (SNR) for a visibility</a:t>
            </a:r>
          </a:p>
          <a:p>
            <a:pPr/>
            <a:r>
              <a:t>Proportional to count rate divided by bandwidth</a:t>
            </a:r>
          </a:p>
          <a:p>
            <a:pPr/>
            <a:r>
              <a:t>Can just add photons from multiple telescopes (all coming from the same point source)</a:t>
            </a:r>
          </a:p>
        </p:txBody>
      </p:sp>
      <p:sp>
        <p:nvSpPr>
          <p:cNvPr id="136" name="Content Placeholder 2"/>
          <p:cNvSpPr txBox="1"/>
          <p:nvPr/>
        </p:nvSpPr>
        <p:spPr>
          <a:xfrm>
            <a:off x="883920" y="3721399"/>
            <a:ext cx="4843233" cy="354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SNR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𝑆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𝑁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𝑅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Limiting case (</a:t>
            </a:r>
            <a14:m>
              <m:oMath>
                <m:limUp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e>
                  <m:lim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¯</m:t>
                    </m:r>
                  </m:lim>
                </m:limUp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≪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)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/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𝜖</m:t>
                  </m:r>
                  <m:limUp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li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¯</m:t>
                      </m:r>
                    </m:lim>
                  </m:limUpp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  <a:endParaRPr sz="2264"/>
          </a:p>
        </p:txBody>
      </p:sp>
      <p:sp>
        <p:nvSpPr>
          <p:cNvPr id="137" name="TextBox 4"/>
          <p:cNvSpPr txBox="1"/>
          <p:nvPr/>
        </p:nvSpPr>
        <p:spPr>
          <a:xfrm>
            <a:off x="5948809" y="3721399"/>
            <a:ext cx="4966696" cy="217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SNR ~ Collecting Area</a:t>
            </a:r>
          </a:p>
          <a:p>
            <a:pPr marL="285750" indent="-285750">
              <a:buSzPct val="100000"/>
              <a:buFont typeface="Arial"/>
              <a:buChar char="•"/>
              <a:defRPr sz="2800"/>
            </a:pPr>
          </a:p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Larger collecting area = fainter sources can be measured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Intensity Interferometry Sensitivity:</a:t>
            </a:r>
          </a:p>
        </p:txBody>
      </p:sp>
      <p:sp>
        <p:nvSpPr>
          <p:cNvPr id="140" name="Content Placeholder 2"/>
          <p:cNvSpPr txBox="1"/>
          <p:nvPr>
            <p:ph type="body" idx="1"/>
          </p:nvPr>
        </p:nvSpPr>
        <p:spPr>
          <a:xfrm>
            <a:off x="838200" y="1698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Signal to Noise Ratio (SNR) for a visibility</a:t>
            </a:r>
          </a:p>
          <a:p>
            <a:pPr/>
            <a:r>
              <a:t>Proportional to count rate divided by bandwidth</a:t>
            </a:r>
          </a:p>
          <a:p>
            <a:pPr/>
            <a:r>
              <a:t>Can just add photons from multiple telescopes (all coming from the same point source)</a:t>
            </a:r>
          </a:p>
        </p:txBody>
      </p:sp>
      <p:sp>
        <p:nvSpPr>
          <p:cNvPr id="141" name="Content Placeholder 2"/>
          <p:cNvSpPr txBox="1"/>
          <p:nvPr/>
        </p:nvSpPr>
        <p:spPr>
          <a:xfrm>
            <a:off x="883920" y="3721399"/>
            <a:ext cx="4843233" cy="354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SNR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𝑆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𝑁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𝑅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Limiting case (</a:t>
            </a:r>
            <a14:m>
              <m:oMath>
                <m:limUp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e>
                  <m:lim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¯</m:t>
                    </m:r>
                  </m:lim>
                </m:limUp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≪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)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/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𝜖</m:t>
                  </m:r>
                  <m:limUp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li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¯</m:t>
                      </m:r>
                    </m:lim>
                  </m:limUpp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  <a:endParaRPr sz="2264"/>
          </a:p>
        </p:txBody>
      </p:sp>
      <p:sp>
        <p:nvSpPr>
          <p:cNvPr id="142" name="TextBox 4"/>
          <p:cNvSpPr txBox="1"/>
          <p:nvPr/>
        </p:nvSpPr>
        <p:spPr>
          <a:xfrm>
            <a:off x="6038929" y="3386667"/>
            <a:ext cx="4966696" cy="30355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Scaling: Mag 0 star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2 x 0.25 meter telescopes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0.35 ns time resolution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 nm bandwidth (SNR is independent of bandwidth)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10 hours for 5 sigma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Intensity Interferometry Sensitivity:</a:t>
            </a:r>
          </a:p>
        </p:txBody>
      </p:sp>
      <p:sp>
        <p:nvSpPr>
          <p:cNvPr id="145" name="Content Placeholder 2"/>
          <p:cNvSpPr txBox="1"/>
          <p:nvPr>
            <p:ph type="body" idx="1"/>
          </p:nvPr>
        </p:nvSpPr>
        <p:spPr>
          <a:xfrm>
            <a:off x="838200" y="1698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Signal to Noise Ratio (SNR) for a visibility</a:t>
            </a:r>
          </a:p>
          <a:p>
            <a:pPr/>
            <a:r>
              <a:t>Proportional to count rate divided by bandwidth</a:t>
            </a:r>
          </a:p>
          <a:p>
            <a:pPr/>
            <a:r>
              <a:t>Can just add photons from multiple telescopes (all coming from the same point source)</a:t>
            </a:r>
          </a:p>
        </p:txBody>
      </p:sp>
      <p:sp>
        <p:nvSpPr>
          <p:cNvPr id="146" name="Content Placeholder 2"/>
          <p:cNvSpPr txBox="1"/>
          <p:nvPr/>
        </p:nvSpPr>
        <p:spPr>
          <a:xfrm>
            <a:off x="883920" y="3721399"/>
            <a:ext cx="4843233" cy="354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SNR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𝑆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𝑁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𝑅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Limiting case (</a:t>
            </a:r>
            <a14:m>
              <m:oMath>
                <m:limUp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e>
                  <m:lim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¯</m:t>
                    </m:r>
                  </m:lim>
                </m:limUp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≪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)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/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𝜖</m:t>
                  </m:r>
                  <m:limUp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li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¯</m:t>
                      </m:r>
                    </m:lim>
                  </m:limUpp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  <a:endParaRPr sz="2264"/>
          </a:p>
        </p:txBody>
      </p:sp>
      <p:sp>
        <p:nvSpPr>
          <p:cNvPr id="147" name="TextBox 4"/>
          <p:cNvSpPr txBox="1"/>
          <p:nvPr/>
        </p:nvSpPr>
        <p:spPr>
          <a:xfrm>
            <a:off x="6038929" y="3386667"/>
            <a:ext cx="4966696" cy="3467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Scaling: Mag 8 source (1500x)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16 x 0.5 meter telescopes = 64x brightness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20 ps time resolution (4x brightness)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1000 bands (30x brightness)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 hour for 10 sigma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Intensity Interferometry Sensitivity:</a:t>
            </a:r>
          </a:p>
        </p:txBody>
      </p:sp>
      <p:sp>
        <p:nvSpPr>
          <p:cNvPr id="150" name="Content Placeholder 2"/>
          <p:cNvSpPr txBox="1"/>
          <p:nvPr>
            <p:ph type="body" idx="1"/>
          </p:nvPr>
        </p:nvSpPr>
        <p:spPr>
          <a:xfrm>
            <a:off x="838200" y="1698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Signal to Noise Ratio (SNR) for a visibility</a:t>
            </a:r>
          </a:p>
          <a:p>
            <a:pPr/>
            <a:r>
              <a:t>Proportional to count rate divided by bandwidth</a:t>
            </a:r>
          </a:p>
          <a:p>
            <a:pPr/>
            <a:r>
              <a:t>Can just add photons from multiple telescopes (all coming from the same point source)</a:t>
            </a:r>
          </a:p>
        </p:txBody>
      </p:sp>
      <p:sp>
        <p:nvSpPr>
          <p:cNvPr id="151" name="Content Placeholder 2"/>
          <p:cNvSpPr txBox="1"/>
          <p:nvPr/>
        </p:nvSpPr>
        <p:spPr>
          <a:xfrm>
            <a:off x="883920" y="3721399"/>
            <a:ext cx="4843233" cy="3541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SNR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𝑆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𝑁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𝑅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≡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p>
                        <m:e>
                          <m:d>
                            <m:dPr>
                              <m:ctrl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e>
                                  <m:r>
                                    <m:rPr>
                                      <m:sty m:val="p"/>
                                    </m:rP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xmlns:a="http://schemas.openxmlformats.org/drawingml/2006/main" sz="2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num>
                    <m:den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e>
                              <m:r>
                                <m:rPr>
                                  <m:sty m:val="p"/>
                                </m:rP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>
                <a:latin typeface="Cambria Math"/>
                <a:ea typeface="Cambria Math"/>
                <a:cs typeface="Cambria Math"/>
                <a:sym typeface="Cambria Math"/>
              </a:defRPr>
            </a:pPr>
            <a:r>
              <a:t>Limiting case (</a:t>
            </a:r>
            <a14:m>
              <m:oMath>
                <m:limUpp>
                  <m:e>
                    <m: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𝑛</m:t>
                    </m:r>
                  </m:e>
                  <m:lim>
                    <m:r>
                      <m:rPr>
                        <m:sty m:val="p"/>
                      </m:rPr>
                      <a:rPr xmlns:a="http://schemas.openxmlformats.org/drawingml/2006/mai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¯</m:t>
                    </m:r>
                  </m:lim>
                </m:limUpp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≪</m:t>
                </m:r>
                <m:r>
                  <a:rPr xmlns:a="http://schemas.openxmlformats.org/drawingml/2006/main" sz="28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)</a:t>
            </a:r>
          </a:p>
          <a:p>
            <a:pPr lvl="1" marL="672892" indent="-215692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>
                <a:latin typeface="Cambria Math"/>
                <a:ea typeface="Cambria Math"/>
                <a:cs typeface="Cambria Math"/>
                <a:sym typeface="Cambria Math"/>
              </a:defRPr>
            </a:pPr>
            <a14:m>
              <m:oMathPara>
                <m:oMathParaPr>
                  <m:jc m:val="left"/>
                </m:oMathParaPr>
                <m:oMath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num>
                    <m:den>
                      <m:rad>
                        <m:rad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degHide m:val="on"/>
                        </m:radPr>
                        <m:deg/>
                        <m:e>
                          <m: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</m:rad>
                    </m:den>
                  </m:f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/>
                  </m:r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𝜖</m:t>
                  </m:r>
                  <m:limUpp>
                    <m:e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e>
                    <m:li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¯</m:t>
                      </m:r>
                    </m:lim>
                  </m:limUpp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  <m:r>
                    <a:rPr xmlns:a="http://schemas.openxmlformats.org/drawingml/2006/main" sz="24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f>
                    <m:f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Γ</m:t>
                      </m:r>
                    </m:num>
                    <m:den>
                      <m:r>
                        <m:rPr>
                          <m:sty m:val="p"/>
                        </m:r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𝜈</m:t>
                      </m:r>
                    </m:den>
                  </m:f>
                  <m:rad>
                    <m:radPr>
                      <m:ctrlPr>
                        <a:rPr xmlns:a="http://schemas.openxmlformats.org/drawingml/2006/main" sz="2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degHide m:val="on"/>
                    </m:radPr>
                    <m:deg/>
                    <m:e>
                      <m:f>
                        <m:fPr>
                          <m:ctrlPr>
                            <a:rPr xmlns:a="http://schemas.openxmlformats.org/drawingml/2006/main" sz="2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  <m:type m:val="bar"/>
                        </m:fPr>
                        <m:num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num>
                        <m:den>
                          <m:sSub>
                            <m:e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  <m:r>
                                <a:rPr xmlns:a="http://schemas.openxmlformats.org/drawingml/2006/main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den>
                      </m:f>
                    </m:e>
                  </m:rad>
                </m:oMath>
              </m:oMathPara>
            </a14:m>
            <a:endParaRPr sz="2264"/>
          </a:p>
        </p:txBody>
      </p:sp>
      <p:sp>
        <p:nvSpPr>
          <p:cNvPr id="152" name="TextBox 4"/>
          <p:cNvSpPr txBox="1"/>
          <p:nvPr/>
        </p:nvSpPr>
        <p:spPr>
          <a:xfrm>
            <a:off x="5818592" y="3307264"/>
            <a:ext cx="6377703" cy="38991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800"/>
            </a:pPr>
            <a:r>
              <a:t>Scaling: Mag 16 source – factor of 10</a:t>
            </a:r>
            <a:r>
              <a:rPr baseline="30000"/>
              <a:t>6</a:t>
            </a:r>
            <a:r>
              <a:t> in brightness/flux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1000 x 0.8 meter telescopes</a:t>
            </a:r>
          </a:p>
          <a:p>
            <a:pPr lvl="1">
              <a:defRPr sz="2800"/>
            </a:pPr>
            <a:r>
              <a:t>(factor of 10000x in area)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20 ps time resolution</a:t>
            </a:r>
          </a:p>
          <a:p>
            <a:pPr lvl="1">
              <a:defRPr sz="2800"/>
            </a:pPr>
            <a:r>
              <a:t>(factor of 4 in SNR)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1000 bands (factor of 30 in SNR)</a:t>
            </a:r>
          </a:p>
          <a:p>
            <a:pPr lvl="1" marL="742950" indent="-285750">
              <a:buSzPct val="100000"/>
              <a:buFont typeface="Arial"/>
              <a:buChar char="•"/>
              <a:defRPr sz="2800"/>
            </a:pPr>
            <a:r>
              <a:t>1 hour for 10 sigma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omparison with Amplitude Interferomet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Comparison with Amplitude Interferometry</a:t>
            </a:r>
          </a:p>
        </p:txBody>
      </p:sp>
      <p:sp>
        <p:nvSpPr>
          <p:cNvPr id="155" name="Why intensity interferometry instead of amplitude interferometry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intensity interferometry instead of amplitude interferometry?</a:t>
            </a:r>
          </a:p>
          <a:p>
            <a:pPr lvl="1" marL="685800" indent="-228600"/>
            <a:r>
              <a:t>Angular resolution!</a:t>
            </a:r>
          </a:p>
          <a:p>
            <a:pPr lvl="1" marL="685800" indent="-228600"/>
            <a:r>
              <a:t>Sensitivity vs. cost?</a:t>
            </a:r>
          </a:p>
          <a:p>
            <a:pPr lvl="2" marL="1143000" indent="-228600"/>
            <a:r>
              <a:t>VLTI - limiting K magnitude ~ 14 (1 ms integration) (lower with reference star in FOV) - 100 meters</a:t>
            </a:r>
          </a:p>
          <a:p>
            <a:pPr lvl="2" marL="1143000" indent="-228600"/>
            <a:r>
              <a:t>MPOI - limiting J, H, K magnitude ~ 12</a:t>
            </a:r>
          </a:p>
          <a:p>
            <a:pPr lvl="2" marL="1143000" indent="-228600"/>
            <a:r>
              <a:t>CHARA - limiting magnitude ~ 8-10</a:t>
            </a:r>
          </a:p>
          <a:p>
            <a:pPr lvl="2" marL="1143000" indent="-228600"/>
            <a:r>
              <a:t>BFT - limiting magnitude - 6-8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BFT: Van Belle and Jorgensen"/>
          <p:cNvSpPr txBox="1"/>
          <p:nvPr>
            <p:ph type="title"/>
          </p:nvPr>
        </p:nvSpPr>
        <p:spPr>
          <a:xfrm>
            <a:off x="838200" y="603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BFT: Van Belle and Jorgensen</a:t>
            </a:r>
          </a:p>
        </p:txBody>
      </p:sp>
      <p:sp>
        <p:nvSpPr>
          <p:cNvPr id="158" name="Optimal imaging of targets with angular sizes 0.40 to 0.60 mas (with imaging possible outside this range)…"/>
          <p:cNvSpPr txBox="1"/>
          <p:nvPr>
            <p:ph type="body" idx="1"/>
          </p:nvPr>
        </p:nvSpPr>
        <p:spPr>
          <a:xfrm>
            <a:off x="787400" y="12668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Optimal imaging of targets with angular sizes 0.40 to 0.60 mas (with imaging possible outside this range) </a:t>
            </a:r>
          </a:p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Visible light sensitivity (I-band, 790nm) of 7.6 - 8.0 mag (requirement / goal) (3 seconds integration time) </a:t>
            </a:r>
          </a:p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Near-infrared sensitivity (H-band, 1550nm) of 5.6 - 6.0 mag (requirement / goal) </a:t>
            </a:r>
          </a:p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16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Resolving power of 0.20 - 0.90 μas (Michelson vs. Airy criteria - eg. 0.25 λ / B vs. 1.22 λ / B, ‘modeling’ versus ‘true imaging’), which will enable surface characterization at the 10 × 10 to 30 × 30 pixel level for 0.40 to 0.60 mas targets, which is expected to be sufficient for detecting and monitoring magneto- hydrodynamically controlled processes manifesting on the stellar surface [</a:t>
            </a:r>
            <a:r>
              <a:rPr>
                <a:solidFill>
                  <a:srgbClr val="0000FF"/>
                </a:solidFill>
              </a:rPr>
              <a:t>14</a:t>
            </a:r>
            <a:r>
              <a:t>].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679" y="3834961"/>
            <a:ext cx="10642642" cy="2880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97196" y="3502830"/>
            <a:ext cx="2491076" cy="122871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$28.5M"/>
          <p:cNvSpPr txBox="1"/>
          <p:nvPr/>
        </p:nvSpPr>
        <p:spPr>
          <a:xfrm>
            <a:off x="10541382" y="4770765"/>
            <a:ext cx="1218864" cy="44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/>
            </a:lvl1pPr>
          </a:lstStyle>
          <a:p>
            <a:pPr/>
            <a:r>
              <a:t>$28.5M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BFT: Intensity interferometry"/>
          <p:cNvSpPr txBox="1"/>
          <p:nvPr>
            <p:ph type="title"/>
          </p:nvPr>
        </p:nvSpPr>
        <p:spPr>
          <a:xfrm>
            <a:off x="838200" y="603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BFT: Intensity interferometry</a:t>
            </a:r>
          </a:p>
        </p:txBody>
      </p:sp>
      <p:sp>
        <p:nvSpPr>
          <p:cNvPr id="164" name="Assume same telescopes coupled to single mode fibers…"/>
          <p:cNvSpPr txBox="1"/>
          <p:nvPr>
            <p:ph type="body" idx="1"/>
          </p:nvPr>
        </p:nvSpPr>
        <p:spPr>
          <a:xfrm>
            <a:off x="787400" y="12668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Assume same telescopes coupled to single mode fibers</a:t>
            </a:r>
          </a:p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R - 1000 spectrographs with 1000 x 16 detectors</a:t>
            </a:r>
          </a:p>
          <a:p>
            <a:pPr marL="457200" indent="-317500" defTabSz="457200">
              <a:lnSpc>
                <a:spcPct val="100000"/>
              </a:lnSpc>
              <a:spcBef>
                <a:spcPts val="1300"/>
              </a:spcBef>
              <a:buFont typeface="Times Roman"/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t>Magnitude limit (SNR = 10 in 1 hour) ~ 8</a:t>
            </a:r>
          </a:p>
        </p:txBody>
      </p:sp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679" y="3834960"/>
            <a:ext cx="10642642" cy="288073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Beam collection: $4.7M (same)…"/>
          <p:cNvSpPr txBox="1"/>
          <p:nvPr/>
        </p:nvSpPr>
        <p:spPr>
          <a:xfrm>
            <a:off x="7876394" y="2247395"/>
            <a:ext cx="4102855" cy="132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Beam collection: $4.7M (same)</a:t>
            </a:r>
          </a:p>
          <a:p>
            <a:pPr/>
            <a:r>
              <a:t>Spectrometer and detectors: $4M (unique)</a:t>
            </a:r>
          </a:p>
          <a:p>
            <a:pPr/>
            <a:r>
              <a:t>Infrastructure and manpower: $2-6M (less)</a:t>
            </a:r>
          </a:p>
          <a:p>
            <a:pPr>
              <a:defRPr sz="2800"/>
            </a:pPr>
            <a:r>
              <a:t>$10-15M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hanks to Perimeter and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Thanks to Perimeter and</a:t>
            </a:r>
          </a:p>
          <a:p>
            <a:pPr/>
            <a:r>
              <a:t>Next steps</a:t>
            </a:r>
          </a:p>
        </p:txBody>
      </p:sp>
      <p:sp>
        <p:nvSpPr>
          <p:cNvPr id="169" name="White paper(s) from this workshop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2660"/>
            </a:pPr>
            <a:r>
              <a:t>White paper(s) from this workshop</a:t>
            </a:r>
          </a:p>
          <a:p>
            <a:pPr lvl="1" marL="651509" indent="-217170" defTabSz="868680">
              <a:spcBef>
                <a:spcPts val="900"/>
              </a:spcBef>
              <a:defRPr sz="2660"/>
            </a:pPr>
            <a:r>
              <a:t>Science book</a:t>
            </a:r>
          </a:p>
          <a:p>
            <a:pPr lvl="1" marL="651509" indent="-217170" defTabSz="868680">
              <a:spcBef>
                <a:spcPts val="900"/>
              </a:spcBef>
              <a:defRPr sz="2660"/>
            </a:pPr>
            <a:r>
              <a:t>Technology overview and roadmap</a:t>
            </a:r>
          </a:p>
          <a:p>
            <a:pPr marL="217170" indent="-217170" defTabSz="868680">
              <a:spcBef>
                <a:spcPts val="900"/>
              </a:spcBef>
              <a:defRPr sz="2660"/>
            </a:pPr>
            <a:r>
              <a:t>Funded activities in Europe</a:t>
            </a:r>
          </a:p>
          <a:p>
            <a:pPr marL="217170" indent="-217170" defTabSz="868680">
              <a:spcBef>
                <a:spcPts val="900"/>
              </a:spcBef>
              <a:defRPr sz="2660"/>
            </a:pPr>
            <a:r>
              <a:t>Proposals in US/Canada/etc.</a:t>
            </a:r>
          </a:p>
          <a:p>
            <a:pPr marL="217170" indent="-217170" defTabSz="868680">
              <a:spcBef>
                <a:spcPts val="900"/>
              </a:spcBef>
              <a:defRPr sz="2660"/>
            </a:pPr>
          </a:p>
          <a:p>
            <a:pPr marL="217170" indent="-217170" defTabSz="868680">
              <a:spcBef>
                <a:spcPts val="900"/>
              </a:spcBef>
              <a:defRPr sz="2660"/>
            </a:pPr>
            <a:r>
              <a:t>Next observational steps - multi wavelength on sky measurements, multiple telescopes, etc.</a:t>
            </a:r>
          </a:p>
          <a:p>
            <a:pPr marL="217170" indent="-217170" defTabSz="868680">
              <a:spcBef>
                <a:spcPts val="900"/>
              </a:spcBef>
              <a:defRPr sz="2660"/>
            </a:pPr>
            <a:r>
              <a:t>Next theoretical steps - refine science/cases and technical requirements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3005" y="-50385"/>
            <a:ext cx="5226456" cy="32622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70955" y="2966167"/>
            <a:ext cx="5226457" cy="1810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8500" y="281411"/>
            <a:ext cx="10795000" cy="6299201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SII 2025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EFEFE"/>
                </a:solidFill>
              </a:defRPr>
            </a:lvl1pPr>
          </a:lstStyle>
          <a:p>
            <a:pPr/>
            <a:r>
              <a:t>SII 2025</a:t>
            </a:r>
          </a:p>
        </p:txBody>
      </p:sp>
      <p:sp>
        <p:nvSpPr>
          <p:cNvPr id="175" name="Meeting in Fraunhofer Society in Waischenfeld in Franconia, located about 50 km from Erlangen (1h drive by car, 1,5h by bus)…"/>
          <p:cNvSpPr txBox="1"/>
          <p:nvPr>
            <p:ph type="body" idx="1"/>
          </p:nvPr>
        </p:nvSpPr>
        <p:spPr>
          <a:xfrm>
            <a:off x="838200" y="1593886"/>
            <a:ext cx="10515600" cy="4351339"/>
          </a:xfrm>
          <a:prstGeom prst="rect">
            <a:avLst/>
          </a:prstGeom>
        </p:spPr>
        <p:txBody>
          <a:bodyPr/>
          <a:lstStyle/>
          <a:p>
            <a:pPr/>
            <a:r>
              <a:t>Meeting in Fraunhofer Society in Waischenfeld in Franconia, located about 50 km from Erlangen (1h drive by car, 1,5h by bus)</a:t>
            </a:r>
          </a:p>
          <a:p>
            <a:pPr/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https://www.iis.fraunhofer.de/de/profil/standorte/forschungscampus-waischenfeld.html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“Heroic” progress over the last decade"/>
          <p:cNvSpPr txBox="1"/>
          <p:nvPr>
            <p:ph type="title"/>
          </p:nvPr>
        </p:nvSpPr>
        <p:spPr>
          <a:xfrm>
            <a:off x="838200" y="365125"/>
            <a:ext cx="6821168" cy="1325563"/>
          </a:xfrm>
          <a:prstGeom prst="rect">
            <a:avLst/>
          </a:prstGeom>
        </p:spPr>
        <p:txBody>
          <a:bodyPr/>
          <a:lstStyle/>
          <a:p>
            <a:pPr/>
            <a:r>
              <a:t>“Heroic” progress over the last decade</a:t>
            </a:r>
          </a:p>
        </p:txBody>
      </p:sp>
      <p:sp>
        <p:nvSpPr>
          <p:cNvPr id="99" name="Detector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Detectors</a:t>
            </a:r>
          </a:p>
          <a:p>
            <a:pPr lvl="1" marL="685800" indent="-228600"/>
            <a:r>
              <a:t>SPADs - 1 ns —&gt; 10 ps, large format arrays</a:t>
            </a:r>
          </a:p>
          <a:p>
            <a:pPr lvl="1" marL="685800" indent="-228600"/>
            <a:r>
              <a:t>SNSPDs - 10 um x 10 um —&gt; large detectors, large arrays, 10 ps</a:t>
            </a:r>
          </a:p>
          <a:p>
            <a:pPr/>
            <a:r>
              <a:t>Electronics</a:t>
            </a:r>
          </a:p>
          <a:p>
            <a:pPr lvl="1" marL="685800" indent="-228600"/>
            <a:r>
              <a:t>No commercial products with continuous TDC —&gt; $10k TDC with 8 channels and &lt; 8 ps jitter, integrated TDCs in CMOS with arrays, etc.</a:t>
            </a:r>
          </a:p>
          <a:p>
            <a:pPr/>
            <a:r>
              <a:t>On-sky and lab demonstrations</a:t>
            </a:r>
          </a:p>
          <a:p>
            <a:pPr lvl="1" marL="685800" indent="-228600"/>
            <a:r>
              <a:t>Lots of groups detecting visibilities</a:t>
            </a:r>
          </a:p>
        </p:txBody>
      </p:sp>
      <p:sp>
        <p:nvSpPr>
          <p:cNvPr id="100" name="“Heroic” because mostly done on the side with few resources"/>
          <p:cNvSpPr txBox="1"/>
          <p:nvPr/>
        </p:nvSpPr>
        <p:spPr>
          <a:xfrm>
            <a:off x="6962316" y="5234242"/>
            <a:ext cx="4798005" cy="8765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800"/>
            </a:lvl1pPr>
          </a:lstStyle>
          <a:p>
            <a:pPr/>
            <a:r>
              <a:t>“Heroic” because mostly done on the side with few resources </a:t>
            </a:r>
          </a:p>
        </p:txBody>
      </p:sp>
      <p:pic>
        <p:nvPicPr>
          <p:cNvPr id="10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742170" y="464879"/>
            <a:ext cx="4342657" cy="20781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/>
          <p:nvPr>
            <p:ph type="title"/>
          </p:nvPr>
        </p:nvSpPr>
        <p:spPr>
          <a:xfrm>
            <a:off x="838200" y="111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Science with Intensity Interferometry:</a:t>
            </a:r>
          </a:p>
        </p:txBody>
      </p:sp>
      <p:sp>
        <p:nvSpPr>
          <p:cNvPr id="104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Is there a single “primary” science case, e.g. EHT-type case?</a:t>
            </a:r>
          </a:p>
          <a:p>
            <a:pPr lvl="1" marL="685800" indent="-228600">
              <a:lnSpc>
                <a:spcPct val="81000"/>
              </a:lnSpc>
            </a:pPr>
            <a:r>
              <a:t>Binary supermassive black hole detection/imaging?</a:t>
            </a:r>
          </a:p>
          <a:p>
            <a:pPr lvl="1" marL="685800" indent="-228600">
              <a:lnSpc>
                <a:spcPct val="81000"/>
              </a:lnSpc>
            </a:pPr>
            <a:r>
              <a:t>Astrometry/dark matter, gravitational waves?</a:t>
            </a:r>
          </a:p>
          <a:p>
            <a:pPr>
              <a:lnSpc>
                <a:spcPct val="81000"/>
              </a:lnSpc>
            </a:pPr>
          </a:p>
          <a:p>
            <a:pPr>
              <a:lnSpc>
                <a:spcPct val="81000"/>
              </a:lnSpc>
            </a:pPr>
            <a:r>
              <a:t>Is this a general facility with lots of science cases, e.g. HST-type?</a:t>
            </a:r>
          </a:p>
          <a:p>
            <a:pPr>
              <a:lnSpc>
                <a:spcPct val="81000"/>
              </a:lnSpc>
            </a:pPr>
          </a:p>
          <a:p>
            <a:pPr>
              <a:lnSpc>
                <a:spcPct val="81000"/>
              </a:lnSpc>
            </a:pPr>
            <a:r>
              <a:t>Can we make a science roadmap - phased approach?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14838" y="2380425"/>
            <a:ext cx="4445001" cy="44958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itle 1"/>
          <p:cNvSpPr txBox="1"/>
          <p:nvPr>
            <p:ph type="title"/>
          </p:nvPr>
        </p:nvSpPr>
        <p:spPr>
          <a:xfrm>
            <a:off x="838200" y="857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Science with Intensity Interferometry:</a:t>
            </a:r>
          </a:p>
        </p:txBody>
      </p:sp>
      <p:sp>
        <p:nvSpPr>
          <p:cNvPr id="108" name="Content Placeholder 2"/>
          <p:cNvSpPr txBox="1"/>
          <p:nvPr>
            <p:ph type="body" idx="1"/>
          </p:nvPr>
        </p:nvSpPr>
        <p:spPr>
          <a:xfrm>
            <a:off x="542090" y="1426520"/>
            <a:ext cx="10515601" cy="5125409"/>
          </a:xfrm>
          <a:prstGeom prst="rect">
            <a:avLst/>
          </a:prstGeom>
        </p:spPr>
        <p:txBody>
          <a:bodyPr/>
          <a:lstStyle/>
          <a:p>
            <a:pPr marL="178307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Measure WD diameters directly</a:t>
            </a:r>
          </a:p>
          <a:p>
            <a:pPr marL="178307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Exoplanet detection/characterization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Astrometry - planets around Alpha Centauri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RV corrections - images of stellar surfaces</a:t>
            </a:r>
          </a:p>
          <a:p>
            <a:pPr marL="178307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Image galactic BH-star binaries, CV – movies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SS Cygni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Cygnus X-1</a:t>
            </a:r>
          </a:p>
          <a:p>
            <a:pPr marL="178307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Image Supermassive black hole accretion disks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Quasars/AGN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Binary supermassive black holes</a:t>
            </a:r>
          </a:p>
          <a:p>
            <a:pPr marL="178307" indent="-178307" defTabSz="713231">
              <a:lnSpc>
                <a:spcPct val="81000"/>
              </a:lnSpc>
              <a:spcBef>
                <a:spcPts val="700"/>
              </a:spcBef>
              <a:defRPr sz="2184"/>
            </a:pPr>
            <a:r>
              <a:t>Measure/monitor stellar diameters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See cepheid oscillations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Red giant diameter variations – Betelguese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Measure supernova angular diameter</a:t>
            </a:r>
          </a:p>
          <a:p>
            <a:pPr lvl="1" marL="534923" indent="-178307" defTabSz="713231">
              <a:lnSpc>
                <a:spcPct val="81000"/>
              </a:lnSpc>
              <a:spcBef>
                <a:spcPts val="300"/>
              </a:spcBef>
              <a:defRPr sz="1871"/>
            </a:pPr>
            <a:r>
              <a:t>Can measure radius for lots of other stars</a:t>
            </a:r>
          </a:p>
        </p:txBody>
      </p:sp>
      <p:pic>
        <p:nvPicPr>
          <p:cNvPr id="10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18659" y="1168452"/>
            <a:ext cx="5037360" cy="22592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650" y="0"/>
            <a:ext cx="10933114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/>
            <a:r>
              <a:t>Cygnus X-1</a:t>
            </a:r>
          </a:p>
        </p:txBody>
      </p:sp>
      <p:sp>
        <p:nvSpPr>
          <p:cNvPr id="113" name="Content Placeholder 2"/>
          <p:cNvSpPr txBox="1"/>
          <p:nvPr>
            <p:ph type="body" sz="half" idx="1"/>
          </p:nvPr>
        </p:nvSpPr>
        <p:spPr>
          <a:xfrm>
            <a:off x="838199" y="1825625"/>
            <a:ext cx="4868121" cy="4351338"/>
          </a:xfrm>
          <a:prstGeom prst="rect">
            <a:avLst/>
          </a:prstGeom>
        </p:spPr>
        <p:txBody>
          <a:bodyPr/>
          <a:lstStyle/>
          <a:p>
            <a:pPr/>
            <a:r>
              <a:t>9</a:t>
            </a:r>
            <a:r>
              <a:rPr baseline="30000"/>
              <a:t>th</a:t>
            </a:r>
            <a:r>
              <a:t> magnitude</a:t>
            </a:r>
          </a:p>
          <a:p>
            <a:pPr/>
            <a:r>
              <a:t>Black hole – star binary</a:t>
            </a:r>
          </a:p>
          <a:p>
            <a:pPr/>
            <a:r>
              <a:t>Orbital period = 5.6 days</a:t>
            </a:r>
          </a:p>
          <a:p>
            <a:pPr/>
            <a:r>
              <a:t>Can close phase and make images every few minutes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What are the instrument requirements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instrument requirements?</a:t>
            </a:r>
          </a:p>
        </p:txBody>
      </p:sp>
      <p:sp>
        <p:nvSpPr>
          <p:cNvPr id="116" name="Depends on science case: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>
                <a:latin typeface="Calibri Light"/>
                <a:ea typeface="Calibri Light"/>
                <a:cs typeface="Calibri Light"/>
                <a:sym typeface="Calibri Light"/>
              </a:defRPr>
            </a:pPr>
            <a:r>
              <a:t>Depends on science case:</a:t>
            </a:r>
          </a:p>
          <a:p>
            <a:pPr/>
            <a:r>
              <a:t>Angular resolution: 0.01 - 20 uas</a:t>
            </a:r>
          </a:p>
          <a:p>
            <a:pPr/>
            <a:r>
              <a:t>Wavelength range: 400 - 1700 nm</a:t>
            </a:r>
          </a:p>
          <a:p>
            <a:pPr/>
            <a:r>
              <a:t>Spectral resolution: R ~ 1-1e6</a:t>
            </a:r>
          </a:p>
          <a:p>
            <a:pPr/>
            <a:r>
              <a:t>Sensitivity: Currently &gt; 3 mag —&gt; 8-16 Mag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544554"/>
            <a:ext cx="12192001" cy="434778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Different architec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Different architectures:</a:t>
            </a:r>
          </a:p>
        </p:txBody>
      </p:sp>
      <p:sp>
        <p:nvSpPr>
          <p:cNvPr id="120" name="Large, low cost apertures - HESS, VERITAS, MAGIC…"/>
          <p:cNvSpPr txBox="1"/>
          <p:nvPr>
            <p:ph type="body" idx="1"/>
          </p:nvPr>
        </p:nvSpPr>
        <p:spPr>
          <a:xfrm>
            <a:off x="838200" y="1682649"/>
            <a:ext cx="10515601" cy="4700304"/>
          </a:xfrm>
          <a:prstGeom prst="rect">
            <a:avLst/>
          </a:prstGeom>
        </p:spPr>
        <p:txBody>
          <a:bodyPr/>
          <a:lstStyle/>
          <a:p>
            <a:pPr marL="0" indent="0" defTabSz="822959">
              <a:spcBef>
                <a:spcPts val="900"/>
              </a:spcBef>
              <a:buSzTx/>
              <a:buFontTx/>
              <a:buNone/>
              <a:defRPr sz="2520">
                <a:solidFill>
                  <a:srgbClr val="FFFFFF"/>
                </a:solidFill>
              </a:defRPr>
            </a:pPr>
            <a:r>
              <a:t>Large, low cost apertures - HESS, VERITAS, MAGIC</a:t>
            </a:r>
          </a:p>
          <a:p>
            <a:pPr lvl="1" marL="617219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Advantages/disadvantages/characteristics: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Largest existing optical total aperture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Linear detectors (photomultipliers)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Lots of modes - limits number of wavelength bands?</a:t>
            </a:r>
          </a:p>
          <a:p>
            <a:pPr lvl="3" marL="1440179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Can be improved with reimaging optics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Large telescope timing jitter</a:t>
            </a:r>
          </a:p>
          <a:p>
            <a:pPr lvl="3" marL="1440179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Can be improved with reimaging optics?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Moderate amount of observation time</a:t>
            </a:r>
          </a:p>
          <a:p>
            <a:pPr lvl="2" marL="1028700" indent="-205739" defTabSz="822959">
              <a:spcBef>
                <a:spcPts val="900"/>
              </a:spcBef>
              <a:defRPr sz="2520">
                <a:solidFill>
                  <a:srgbClr val="FFFFFF"/>
                </a:solidFill>
              </a:defRPr>
            </a:pPr>
            <a:r>
              <a:t>Most sensitive current intensity interferometry system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53535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4714" y="2011"/>
            <a:ext cx="9402572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Different architec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Different architectures:</a:t>
            </a:r>
          </a:p>
        </p:txBody>
      </p:sp>
      <p:sp>
        <p:nvSpPr>
          <p:cNvPr id="124" name="Large high cost apertures - KECK, CFHT, VLT, ELT, etc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Large high cost apertures - KECK, CFHT, VLT, ELT, etc.</a:t>
            </a:r>
          </a:p>
          <a:p>
            <a:pPr lvl="1" marL="685800" indent="-228600">
              <a:defRPr>
                <a:solidFill>
                  <a:srgbClr val="FFFFFF"/>
                </a:solidFill>
              </a:defRPr>
            </a:pPr>
            <a:r>
              <a:t>Advantages/disadvantages/characteristics:</a:t>
            </a:r>
          </a:p>
          <a:p>
            <a:pPr lvl="2" marL="1143000" indent="-228600">
              <a:defRPr>
                <a:solidFill>
                  <a:srgbClr val="FFFFFF"/>
                </a:solidFill>
              </a:defRPr>
            </a:pPr>
            <a:r>
              <a:t>Uses existing telescopes</a:t>
            </a:r>
          </a:p>
          <a:p>
            <a:pPr lvl="2" marL="1143000" indent="-228600">
              <a:defRPr>
                <a:solidFill>
                  <a:srgbClr val="FFFFFF"/>
                </a:solidFill>
              </a:defRPr>
            </a:pPr>
            <a:r>
              <a:t>Good optical performance - few modes</a:t>
            </a:r>
          </a:p>
          <a:p>
            <a:pPr lvl="2" marL="1143000" indent="-228600">
              <a:defRPr>
                <a:solidFill>
                  <a:srgbClr val="FFFFFF"/>
                </a:solidFill>
              </a:defRPr>
            </a:pPr>
            <a:r>
              <a:t>Low telescope timing jitter</a:t>
            </a:r>
          </a:p>
          <a:p>
            <a:pPr lvl="2" marL="1143000" indent="-228600">
              <a:defRPr>
                <a:solidFill>
                  <a:srgbClr val="FFFFFF"/>
                </a:solidFill>
              </a:defRPr>
            </a:pPr>
            <a:r>
              <a:t>Large optical total aperture</a:t>
            </a:r>
          </a:p>
          <a:p>
            <a:pPr lvl="2" marL="1143000" indent="-228600">
              <a:defRPr>
                <a:solidFill>
                  <a:srgbClr val="FFFFFF"/>
                </a:solidFill>
              </a:defRPr>
            </a:pPr>
            <a:r>
              <a:t>Low amount of observation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4034" y="-3187"/>
            <a:ext cx="5868188" cy="3335398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Different architectures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Different architectures:</a:t>
            </a:r>
          </a:p>
        </p:txBody>
      </p:sp>
      <p:sp>
        <p:nvSpPr>
          <p:cNvPr id="128" name="Small, low cost apertures - SCSI, ASU, LFAST, MAST, etc.…"/>
          <p:cNvSpPr txBox="1"/>
          <p:nvPr>
            <p:ph type="body" sz="half" idx="1"/>
          </p:nvPr>
        </p:nvSpPr>
        <p:spPr>
          <a:xfrm>
            <a:off x="838200" y="1825625"/>
            <a:ext cx="5686566" cy="4351338"/>
          </a:xfrm>
          <a:prstGeom prst="rect">
            <a:avLst/>
          </a:prstGeom>
        </p:spPr>
        <p:txBody>
          <a:bodyPr/>
          <a:lstStyle/>
          <a:p>
            <a:pPr marL="182880" indent="-182880" defTabSz="731520">
              <a:spcBef>
                <a:spcPts val="800"/>
              </a:spcBef>
              <a:defRPr sz="2240"/>
            </a:pPr>
            <a:r>
              <a:t>Small, low cost apertures - SCSI, ASU, LFAST, MAST, etc.</a:t>
            </a:r>
          </a:p>
          <a:p>
            <a:pPr lvl="1" marL="548640" indent="-182880" defTabSz="731520">
              <a:spcBef>
                <a:spcPts val="800"/>
              </a:spcBef>
              <a:defRPr sz="2240"/>
            </a:pPr>
            <a:r>
              <a:t>Advantages/disadvantages/characteristics:</a:t>
            </a:r>
          </a:p>
          <a:p>
            <a:pPr lvl="2" marL="914400" indent="-182880" defTabSz="731520">
              <a:spcBef>
                <a:spcPts val="800"/>
              </a:spcBef>
              <a:defRPr sz="2240"/>
            </a:pPr>
            <a:r>
              <a:t>Low cost per aperture</a:t>
            </a:r>
          </a:p>
          <a:p>
            <a:pPr lvl="2" marL="914400" indent="-182880" defTabSz="731520">
              <a:spcBef>
                <a:spcPts val="800"/>
              </a:spcBef>
              <a:defRPr sz="2240"/>
            </a:pPr>
            <a:r>
              <a:t>Can couple to single mode or few mode fiber</a:t>
            </a:r>
          </a:p>
          <a:p>
            <a:pPr lvl="2" marL="914400" indent="-182880" defTabSz="731520">
              <a:spcBef>
                <a:spcPts val="800"/>
              </a:spcBef>
              <a:defRPr sz="2240"/>
            </a:pPr>
            <a:r>
              <a:t>Low telescope timing jitter</a:t>
            </a:r>
          </a:p>
          <a:p>
            <a:pPr lvl="2" marL="914400" indent="-182880" defTabSz="731520">
              <a:spcBef>
                <a:spcPts val="800"/>
              </a:spcBef>
              <a:defRPr sz="2240"/>
            </a:pPr>
            <a:r>
              <a:t>Large amount of observation time</a:t>
            </a:r>
          </a:p>
          <a:p>
            <a:pPr lvl="2" marL="914400" indent="-182880" defTabSz="731520">
              <a:spcBef>
                <a:spcPts val="800"/>
              </a:spcBef>
              <a:defRPr sz="2240"/>
            </a:pPr>
            <a:r>
              <a:t>Lower limit to source magnitude based on detector dark counts, noise, spectral resolution and scintillation</a:t>
            </a:r>
          </a:p>
        </p:txBody>
      </p:sp>
      <p:pic>
        <p:nvPicPr>
          <p:cNvPr id="12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7696" y="3355409"/>
            <a:ext cx="2751912" cy="3335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